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04" r:id="rId1"/>
  </p:sldMasterIdLst>
  <p:notesMasterIdLst>
    <p:notesMasterId r:id="rId48"/>
  </p:notesMasterIdLst>
  <p:sldIdLst>
    <p:sldId id="256" r:id="rId2"/>
    <p:sldId id="301" r:id="rId3"/>
    <p:sldId id="302" r:id="rId4"/>
    <p:sldId id="303" r:id="rId5"/>
    <p:sldId id="257" r:id="rId6"/>
    <p:sldId id="284" r:id="rId7"/>
    <p:sldId id="258" r:id="rId8"/>
    <p:sldId id="263" r:id="rId9"/>
    <p:sldId id="259" r:id="rId10"/>
    <p:sldId id="296" r:id="rId11"/>
    <p:sldId id="264" r:id="rId12"/>
    <p:sldId id="266" r:id="rId13"/>
    <p:sldId id="285" r:id="rId14"/>
    <p:sldId id="267" r:id="rId15"/>
    <p:sldId id="297" r:id="rId16"/>
    <p:sldId id="269" r:id="rId17"/>
    <p:sldId id="270" r:id="rId18"/>
    <p:sldId id="298" r:id="rId19"/>
    <p:sldId id="272" r:id="rId20"/>
    <p:sldId id="299" r:id="rId21"/>
    <p:sldId id="300" r:id="rId22"/>
    <p:sldId id="276" r:id="rId23"/>
    <p:sldId id="304" r:id="rId24"/>
    <p:sldId id="286" r:id="rId25"/>
    <p:sldId id="275" r:id="rId26"/>
    <p:sldId id="277" r:id="rId27"/>
    <p:sldId id="287" r:id="rId28"/>
    <p:sldId id="280" r:id="rId29"/>
    <p:sldId id="279" r:id="rId30"/>
    <p:sldId id="281" r:id="rId31"/>
    <p:sldId id="282" r:id="rId32"/>
    <p:sldId id="288" r:id="rId33"/>
    <p:sldId id="261" r:id="rId34"/>
    <p:sldId id="283" r:id="rId35"/>
    <p:sldId id="260" r:id="rId36"/>
    <p:sldId id="290" r:id="rId37"/>
    <p:sldId id="289" r:id="rId38"/>
    <p:sldId id="291" r:id="rId39"/>
    <p:sldId id="293" r:id="rId40"/>
    <p:sldId id="295" r:id="rId41"/>
    <p:sldId id="311" r:id="rId42"/>
    <p:sldId id="306" r:id="rId43"/>
    <p:sldId id="307" r:id="rId44"/>
    <p:sldId id="308" r:id="rId45"/>
    <p:sldId id="309" r:id="rId46"/>
    <p:sldId id="310" r:id="rId47"/>
  </p:sldIdLst>
  <p:sldSz cx="9144000" cy="6858000" type="screen4x3"/>
  <p:notesSz cx="6858000" cy="9144000"/>
  <p:embeddedFontLst>
    <p:embeddedFont>
      <p:font typeface="Perpetua" pitchFamily="18" charset="0"/>
      <p:regular r:id="rId49"/>
      <p:bold r:id="rId50"/>
      <p:italic r:id="rId51"/>
      <p:boldItalic r:id="rId52"/>
    </p:embeddedFont>
    <p:embeddedFont>
      <p:font typeface="Wingdings 2" pitchFamily="18" charset="2"/>
      <p:regular r:id="rId53"/>
    </p:embeddedFont>
    <p:embeddedFont>
      <p:font typeface="Franklin Gothic Book" pitchFamily="34" charset="0"/>
      <p:regular r:id="rId54"/>
      <p:italic r:id="rId55"/>
    </p:embeddedFont>
    <p:embeddedFont>
      <p:font typeface="CMMI10" pitchFamily="34" charset="0"/>
      <p:regular r:id="rId56"/>
    </p:embeddedFont>
    <p:embeddedFont>
      <p:font typeface="CMR10" pitchFamily="34" charset="0"/>
      <p:regular r:id="rId57"/>
    </p:embeddedFont>
    <p:embeddedFont>
      <p:font typeface="Brush Script MT" pitchFamily="66" charset="0"/>
      <p:italic r:id="rId58"/>
    </p:embeddedFont>
    <p:embeddedFont>
      <p:font typeface="Berlin Sans FB Demi" pitchFamily="34" charset="0"/>
      <p:bold r:id="rId59"/>
    </p:embeddedFont>
    <p:embeddedFont>
      <p:font typeface="Monotype Corsiva" pitchFamily="66" charset="0"/>
      <p:italic r:id="rId60"/>
    </p:embeddedFont>
    <p:embeddedFont>
      <p:font typeface="Calibri" pitchFamily="34" charset="0"/>
      <p:regular r:id="rId61"/>
      <p:bold r:id="rId62"/>
      <p:italic r:id="rId63"/>
      <p:boldItalic r:id="rId64"/>
    </p:embeddedFont>
  </p:embeddedFontLst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5267" autoAdjust="0"/>
  </p:normalViewPr>
  <p:slideViewPr>
    <p:cSldViewPr>
      <p:cViewPr>
        <p:scale>
          <a:sx n="59" d="100"/>
          <a:sy n="59" d="100"/>
        </p:scale>
        <p:origin x="-26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387C7-F303-4FC3-88A1-365D2155374D}" type="datetimeFigureOut">
              <a:rPr lang="en-US" smtClean="0"/>
              <a:t>7/8/2009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D669-7813-415C-B03F-79B3FFB571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669-7813-415C-B03F-79B3FFB5711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C3E-30E1-43A2-B2F0-ACAFC4C070B9}" type="datetime1">
              <a:rPr lang="en-US" smtClean="0"/>
              <a:t>7/8/2009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8C33-8A51-4F78-86A0-E59041BCAC41}" type="datetime1">
              <a:rPr lang="en-US" smtClean="0"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CDA-D610-4D8F-91BD-5CBFDEC2364D}" type="datetime1">
              <a:rPr lang="en-US" smtClean="0"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9B02-E8D1-4508-9FA1-D28EEE36B9B0}" type="datetime1">
              <a:rPr lang="en-US" smtClean="0"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2B97-CBD9-43C2-A33C-2680CB806B3F}" type="datetime1">
              <a:rPr lang="en-US" smtClean="0"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04C-4981-44B2-829B-A93777743D01}" type="datetime1">
              <a:rPr lang="en-US" smtClean="0"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9A6-9DD7-4B2E-8897-FC2E11D5C878}" type="datetime1">
              <a:rPr lang="en-US" smtClean="0"/>
              <a:t>7/8/2009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5FC9-90D1-47F8-B99E-2BFFDE5CB968}" type="datetime1">
              <a:rPr lang="en-US" smtClean="0"/>
              <a:t>7/8/2009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650F-3567-4BE1-9137-E3EBE872103D}" type="datetime1">
              <a:rPr lang="en-US" smtClean="0"/>
              <a:t>7/8/2009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FC48-1A2D-452B-9809-A27900AD4049}" type="datetime1">
              <a:rPr lang="en-US" smtClean="0"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9662-E751-45AA-8BD5-F60D7DE40E2A}" type="datetime1">
              <a:rPr lang="en-US" smtClean="0"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9E5267-96C3-4BBC-8FCA-7BA671A2CF0D}" type="datetime1">
              <a:rPr lang="en-US" smtClean="0"/>
              <a:t>7/8/2009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8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371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Yuqing Wu, Dirk Van Gucht 		Indiana University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 Gyssens	 			Hasselt University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Jan Paredaens				University of Antwerp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868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Study of a Positive Fragment of Path Queries: Expressiveness, Normal Form and Minimization</a:t>
            </a:r>
            <a:endParaRPr lang="en-US" sz="320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Expression – An Example </a:t>
            </a:r>
            <a:endParaRPr lang="en-US" dirty="0"/>
          </a:p>
        </p:txBody>
      </p:sp>
      <p:pic>
        <p:nvPicPr>
          <p:cNvPr id="5" name="Content Placeholder 4" descr="TP_tmp.emf"/>
          <p:cNvPicPr>
            <a:picLocks noGrp="1" noChangeAspect="1"/>
          </p:cNvPicPr>
          <p:nvPr>
            <p:ph sz="quarter"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46600" y="3175000"/>
            <a:ext cx="50800" cy="50800"/>
          </a:xfr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90600" y="1524000"/>
          <a:ext cx="7080250" cy="1065213"/>
        </p:xfrm>
        <a:graphic>
          <a:graphicData uri="http://schemas.openxmlformats.org/presentationml/2006/ole">
            <p:oleObj spid="_x0000_s76802" name="Equation" r:id="rId5" imgW="3873240" imgH="583920" progId="Equation.3">
              <p:embed/>
            </p:oleObj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914400" y="4800600"/>
            <a:ext cx="7772400" cy="1219200"/>
          </a:xfrm>
        </p:spPr>
        <p:txBody>
          <a:bodyPr/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lang="en-US" i="1" dirty="0" smtClean="0"/>
              <a:t>E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{(n</a:t>
            </a:r>
            <a:r>
              <a:rPr lang="en-US" baseline="-25000" dirty="0" smtClean="0"/>
              <a:t>8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,n</a:t>
            </a:r>
            <a:r>
              <a:rPr kumimoji="0" lang="en-US" sz="26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(n</a:t>
            </a:r>
            <a:r>
              <a:rPr kumimoji="0" lang="en-US" sz="26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,n</a:t>
            </a:r>
            <a:r>
              <a:rPr kumimoji="0" lang="en-US" sz="26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514600"/>
            <a:ext cx="3048000" cy="23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90600" y="1524000"/>
          <a:ext cx="4619625" cy="3055937"/>
        </p:xfrm>
        <a:graphic>
          <a:graphicData uri="http://schemas.openxmlformats.org/presentationml/2006/ole">
            <p:oleObj spid="_x0000_s76804" name="Equation" r:id="rId7" imgW="2527200" imgH="1676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r>
              <a:rPr lang="en-US" dirty="0" smtClean="0"/>
              <a:t> Sub-languages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981200" y="2333624"/>
          <a:ext cx="5659537" cy="561976"/>
        </p:xfrm>
        <a:graphic>
          <a:graphicData uri="http://schemas.openxmlformats.org/presentationml/2006/ole">
            <p:oleObj spid="_x0000_s5122" name="Equation" r:id="rId3" imgW="3111480" imgH="266400" progId="Equation.3">
              <p:embed/>
            </p:oleObj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P</a:t>
            </a:r>
            <a:r>
              <a:rPr lang="en-US" baseline="-25000" dirty="0" smtClean="0"/>
              <a:t>2</a:t>
            </a:r>
            <a:r>
              <a:rPr lang="en-US" dirty="0" smtClean="0"/>
              <a:t>) 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) : </a:t>
            </a:r>
          </a:p>
          <a:p>
            <a:endParaRPr 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905000" y="5105400"/>
          <a:ext cx="3889375" cy="555625"/>
        </p:xfrm>
        <a:graphic>
          <a:graphicData uri="http://schemas.openxmlformats.org/presentationml/2006/ole">
            <p:oleObj spid="_x0000_s5123" name="Equation" r:id="rId4" imgW="1866600" imgH="2664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905000" y="3657600"/>
          <a:ext cx="5345113" cy="555625"/>
        </p:xfrm>
        <a:graphic>
          <a:graphicData uri="http://schemas.openxmlformats.org/presentationml/2006/ole">
            <p:oleObj spid="_x0000_s5125" name="Equation" r:id="rId5" imgW="25653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 for XML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A 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 is a 3-tuple (</a:t>
            </a:r>
            <a:r>
              <a:rPr lang="en-US" i="1" dirty="0" smtClean="0"/>
              <a:t>T, s, </a:t>
            </a:r>
            <a:r>
              <a:rPr lang="en-US" i="1" dirty="0" smtClean="0"/>
              <a:t>d), with </a:t>
            </a:r>
          </a:p>
          <a:p>
            <a:r>
              <a:rPr lang="en-US" i="1" dirty="0" smtClean="0"/>
              <a:t>T:  a labeled tree – nodes of </a:t>
            </a:r>
            <a:r>
              <a:rPr lang="en-US" i="1" dirty="0" smtClean="0"/>
              <a:t> T </a:t>
            </a:r>
            <a:r>
              <a:rPr lang="en-US" i="1" dirty="0" smtClean="0"/>
              <a:t>are either labeled with a symbol of </a:t>
            </a:r>
            <a:r>
              <a:rPr lang="en-US" dirty="0" smtClean="0">
                <a:latin typeface="Brush Script MT" pitchFamily="66" charset="0"/>
                <a:sym typeface="Wingdings" pitchFamily="2" charset="2"/>
              </a:rPr>
              <a:t>L</a:t>
            </a:r>
            <a:r>
              <a:rPr lang="en-US" i="1" dirty="0" smtClean="0"/>
              <a:t> or with a wildcard *. </a:t>
            </a:r>
          </a:p>
          <a:p>
            <a:r>
              <a:rPr lang="en-US" i="1" dirty="0" smtClean="0"/>
              <a:t>s and d:  nodes of </a:t>
            </a:r>
            <a:r>
              <a:rPr lang="en-US" i="1" dirty="0" smtClean="0"/>
              <a:t> T</a:t>
            </a:r>
            <a:r>
              <a:rPr lang="en-US" i="1" dirty="0" smtClean="0"/>
              <a:t>, called the </a:t>
            </a:r>
            <a:r>
              <a:rPr lang="en-US" i="1" dirty="0" smtClean="0">
                <a:solidFill>
                  <a:srgbClr val="3333CC"/>
                </a:solidFill>
              </a:rPr>
              <a:t>source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3333CC"/>
                </a:solidFill>
              </a:rPr>
              <a:t>destination</a:t>
            </a:r>
            <a:r>
              <a:rPr lang="en-US" i="1" dirty="0" smtClean="0"/>
              <a:t> nodes.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25873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studied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Equivalences of query languages</a:t>
            </a:r>
          </a:p>
          <a:p>
            <a:r>
              <a:rPr lang="en-US" dirty="0" smtClean="0"/>
              <a:t>Normal form</a:t>
            </a:r>
          </a:p>
          <a:p>
            <a:r>
              <a:rPr lang="en-US" dirty="0" smtClean="0"/>
              <a:t>Resolution expressiveness</a:t>
            </a:r>
          </a:p>
          <a:p>
            <a:r>
              <a:rPr lang="en-US" dirty="0" smtClean="0"/>
              <a:t>Efficient query evaluation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Equivalences of Query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Theorem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i="1" dirty="0" smtClean="0"/>
              <a:t>	The query languages </a:t>
            </a:r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,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and </a:t>
            </a:r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i="1" dirty="0" smtClean="0"/>
              <a:t> are all equivalent in expressive power, and there exist translation algorithms between any two of them.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Expression </a:t>
            </a:r>
            <a:r>
              <a:rPr lang="en-US" dirty="0" smtClean="0">
                <a:sym typeface="Wingdings" pitchFamily="2" charset="2"/>
              </a:rPr>
              <a:t> 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endParaRPr lang="en-US" dirty="0"/>
          </a:p>
        </p:txBody>
      </p:sp>
      <p:pic>
        <p:nvPicPr>
          <p:cNvPr id="4" name="Content Placeholder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556000" y="3175000"/>
            <a:ext cx="50800" cy="5080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1447801" y="1600200"/>
          <a:ext cx="3962400" cy="1333500"/>
        </p:xfrm>
        <a:graphic>
          <a:graphicData uri="http://schemas.openxmlformats.org/presentationml/2006/ole">
            <p:oleObj spid="_x0000_s77826" name="Equation" r:id="rId5" imgW="2108160" imgH="6984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71600" y="2895600"/>
          <a:ext cx="1568450" cy="914400"/>
        </p:xfrm>
        <a:graphic>
          <a:graphicData uri="http://schemas.openxmlformats.org/presentationml/2006/ole">
            <p:oleObj spid="_x0000_s77827" name="Equation" r:id="rId6" imgW="825480" imgH="4824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62000" y="3810000"/>
          <a:ext cx="4958157" cy="914400"/>
        </p:xfrm>
        <a:graphic>
          <a:graphicData uri="http://schemas.openxmlformats.org/presentationml/2006/ole">
            <p:oleObj spid="_x0000_s77828" name="Equation" r:id="rId7" imgW="2476440" imgH="45720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09600" y="4724400"/>
          <a:ext cx="4677318" cy="914400"/>
        </p:xfrm>
        <a:graphic>
          <a:graphicData uri="http://schemas.openxmlformats.org/presentationml/2006/ole">
            <p:oleObj spid="_x0000_s77829" name="Equation" r:id="rId8" imgW="2336760" imgH="457200" progId="Equation.3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29400" y="1447800"/>
            <a:ext cx="442864" cy="1359932"/>
            <a:chOff x="6629400" y="1447800"/>
            <a:chExt cx="442864" cy="1359932"/>
          </a:xfrm>
        </p:grpSpPr>
        <p:grpSp>
          <p:nvGrpSpPr>
            <p:cNvPr id="13" name="Group 12"/>
            <p:cNvGrpSpPr/>
            <p:nvPr/>
          </p:nvGrpSpPr>
          <p:grpSpPr>
            <a:xfrm>
              <a:off x="6629400" y="1447800"/>
              <a:ext cx="442864" cy="369332"/>
              <a:chOff x="6629400" y="1447800"/>
              <a:chExt cx="442864" cy="369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629400" y="1600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81800" y="14478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29400" y="2438400"/>
              <a:ext cx="393172" cy="369332"/>
              <a:chOff x="6705600" y="2286000"/>
              <a:chExt cx="393172" cy="36933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705600" y="24384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58000" y="2286000"/>
                <a:ext cx="240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Brush Script MT" pitchFamily="66" charset="0"/>
                  </a:rPr>
                  <a:t>l</a:t>
                </a:r>
                <a:endParaRPr lang="en-US" i="1" dirty="0">
                  <a:latin typeface="Brush Script MT" pitchFamily="66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248400" y="1828800"/>
            <a:ext cx="793408" cy="1376065"/>
            <a:chOff x="6096000" y="3200400"/>
            <a:chExt cx="793408" cy="1376065"/>
          </a:xfrm>
        </p:grpSpPr>
        <p:sp>
          <p:nvSpPr>
            <p:cNvPr id="15" name="Oval 14"/>
            <p:cNvSpPr/>
            <p:nvPr/>
          </p:nvSpPr>
          <p:spPr>
            <a:xfrm>
              <a:off x="64770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4114800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Brush Script MT" pitchFamily="66" charset="0"/>
                </a:rPr>
                <a:t>*</a:t>
              </a:r>
              <a:endParaRPr lang="en-US" i="1" dirty="0">
                <a:latin typeface="Brush Script MT" pitchFamily="66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770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29400" y="3200400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Brush Script MT" pitchFamily="66" charset="0"/>
                </a:rPr>
                <a:t>*</a:t>
              </a:r>
              <a:endParaRPr lang="en-US" i="1" dirty="0">
                <a:latin typeface="Brush Script MT" pitchFamily="66" charset="0"/>
              </a:endParaRPr>
            </a:p>
          </p:txBody>
        </p:sp>
        <p:cxnSp>
          <p:nvCxnSpPr>
            <p:cNvPr id="20" name="Straight Arrow Connector 19"/>
            <p:cNvCxnSpPr>
              <a:stCxn id="17" idx="4"/>
              <a:endCxn id="15" idx="0"/>
            </p:cNvCxnSpPr>
            <p:nvPr/>
          </p:nvCxnSpPr>
          <p:spPr>
            <a:xfrm rot="5400000">
              <a:off x="6172200" y="3886200"/>
              <a:ext cx="762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96000" y="3200400"/>
              <a:ext cx="290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u="sng" dirty="0" smtClean="0"/>
                <a:t>s</a:t>
              </a:r>
              <a:endParaRPr lang="en-US" sz="2400" b="1" i="1" u="sng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6000" y="41148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u="sng" dirty="0" smtClean="0"/>
                <a:t>d</a:t>
              </a:r>
              <a:endParaRPr lang="en-US" sz="2400" b="1" i="1" u="sng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48400" y="3200400"/>
            <a:ext cx="793408" cy="1376065"/>
            <a:chOff x="6096000" y="3200400"/>
            <a:chExt cx="793408" cy="1376065"/>
          </a:xfrm>
        </p:grpSpPr>
        <p:sp>
          <p:nvSpPr>
            <p:cNvPr id="25" name="Oval 24"/>
            <p:cNvSpPr/>
            <p:nvPr/>
          </p:nvSpPr>
          <p:spPr>
            <a:xfrm>
              <a:off x="64770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4114800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Brush Script MT" pitchFamily="66" charset="0"/>
                </a:rPr>
                <a:t>*</a:t>
              </a:r>
              <a:endParaRPr lang="en-US" i="1" dirty="0">
                <a:latin typeface="Brush Script MT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770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3200400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Brush Script MT" pitchFamily="66" charset="0"/>
                </a:rPr>
                <a:t>*</a:t>
              </a:r>
              <a:endParaRPr lang="en-US" i="1" dirty="0">
                <a:latin typeface="Brush Script MT" pitchFamily="66" charset="0"/>
              </a:endParaRPr>
            </a:p>
          </p:txBody>
        </p:sp>
        <p:cxnSp>
          <p:nvCxnSpPr>
            <p:cNvPr id="29" name="Straight Arrow Connector 28"/>
            <p:cNvCxnSpPr>
              <a:stCxn id="27" idx="4"/>
              <a:endCxn id="25" idx="0"/>
            </p:cNvCxnSpPr>
            <p:nvPr/>
          </p:nvCxnSpPr>
          <p:spPr>
            <a:xfrm rot="5400000">
              <a:off x="6172200" y="3886200"/>
              <a:ext cx="762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96000" y="32004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u="sng" dirty="0" smtClean="0"/>
                <a:t>d</a:t>
              </a:r>
              <a:endParaRPr lang="en-US" sz="2400" b="1" i="1" u="sng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6000" y="4114800"/>
              <a:ext cx="290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u="sng" dirty="0" smtClean="0"/>
                <a:t>s</a:t>
              </a:r>
              <a:endParaRPr lang="en-US" sz="2400" b="1" i="1" u="sng" dirty="0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Composition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5324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733800"/>
            <a:ext cx="3552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733800"/>
            <a:ext cx="3552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81400"/>
            <a:ext cx="3609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 rot="-2040000">
            <a:off x="2119816" y="3573666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40000" flipH="1">
            <a:off x="4329617" y="3649865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181600" y="46482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838200" y="6096000"/>
          <a:ext cx="4473575" cy="482600"/>
        </p:xfrm>
        <a:graphic>
          <a:graphicData uri="http://schemas.openxmlformats.org/presentationml/2006/ole">
            <p:oleObj spid="_x0000_s83969" name="Equation" r:id="rId7" imgW="2234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Intersection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324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29813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29813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191000"/>
            <a:ext cx="2981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191000"/>
            <a:ext cx="2981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752600"/>
            <a:ext cx="2981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 rot="-2040000">
            <a:off x="1510217" y="3573665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040000" flipH="1">
            <a:off x="3643817" y="3649865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4419600" y="46482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2660000">
            <a:off x="7162800" y="37338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248400" y="1447800"/>
            <a:ext cx="1295400" cy="533400"/>
          </a:xfrm>
        </p:spPr>
        <p:txBody>
          <a:bodyPr>
            <a:normAutofit/>
          </a:bodyPr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en-US" sz="2600" b="1" i="1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E</a:t>
            </a:r>
            <a:r>
              <a:rPr kumimoji="0" lang="en-US" sz="2600" b="1" i="1" kern="1200" baseline="-25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1 </a:t>
            </a:r>
            <a:r>
              <a:rPr kumimoji="0" lang="en-US" sz="2600" b="1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  <a:sym typeface="Symbol"/>
              </a:rPr>
              <a:t></a:t>
            </a:r>
            <a:r>
              <a:rPr kumimoji="0" lang="en-US" sz="2600" b="1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1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E</a:t>
            </a:r>
            <a:r>
              <a:rPr kumimoji="0" lang="en-US" sz="2600" b="1" i="1" kern="1200" baseline="-25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2</a:t>
            </a:r>
            <a:endParaRPr kumimoji="0" lang="en-US" sz="2600" b="1" i="1" kern="1200" dirty="0" smtClean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lvl="2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1587500" y="6184900"/>
          <a:ext cx="3635375" cy="431800"/>
        </p:xfrm>
        <a:graphic>
          <a:graphicData uri="http://schemas.openxmlformats.org/presentationml/2006/ole">
            <p:oleObj spid="_x0000_s82945" name="Equation" r:id="rId9" imgW="18158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</a:t>
            </a:r>
            <a:r>
              <a:rPr kumimoji="0" lang="en-US" sz="4000" kern="12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4800600" cy="4572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Base cases: </a:t>
            </a:r>
          </a:p>
          <a:p>
            <a:pPr lvl="1"/>
            <a:r>
              <a:rPr lang="en-US" dirty="0" smtClean="0"/>
              <a:t>Empty tree	</a:t>
            </a:r>
          </a:p>
          <a:p>
            <a:pPr lvl="1"/>
            <a:r>
              <a:rPr lang="en-US" dirty="0" smtClean="0"/>
              <a:t>(&lt;{n},</a:t>
            </a:r>
            <a:r>
              <a:rPr lang="en-US" i="1" dirty="0" smtClean="0">
                <a:sym typeface="Symbol"/>
              </a:rPr>
              <a:t></a:t>
            </a:r>
            <a:r>
              <a:rPr lang="en-US" dirty="0" smtClean="0">
                <a:sym typeface="Symbol"/>
              </a:rPr>
              <a:t>&gt;, </a:t>
            </a:r>
            <a:r>
              <a:rPr lang="en-US" dirty="0" err="1" smtClean="0">
                <a:sym typeface="Symbol"/>
              </a:rPr>
              <a:t>n,n</a:t>
            </a:r>
            <a:r>
              <a:rPr lang="en-US" dirty="0" smtClean="0">
                <a:sym typeface="Symbol"/>
              </a:rPr>
              <a:t>)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(&lt;{n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},{</a:t>
            </a:r>
            <a:r>
              <a:rPr lang="en-US" dirty="0" smtClean="0">
                <a:sym typeface="Symbol"/>
              </a:rPr>
              <a:t>(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)}&gt;,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(&lt;{n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},{</a:t>
            </a:r>
            <a:r>
              <a:rPr lang="en-US" dirty="0" smtClean="0">
                <a:sym typeface="Symbol"/>
              </a:rPr>
              <a:t>(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)}&gt;,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7" name="Group 33"/>
          <p:cNvGrpSpPr/>
          <p:nvPr/>
        </p:nvGrpSpPr>
        <p:grpSpPr>
          <a:xfrm>
            <a:off x="5181600" y="2362200"/>
            <a:ext cx="1143000" cy="523220"/>
            <a:chOff x="5181600" y="2362200"/>
            <a:chExt cx="1143000" cy="523220"/>
          </a:xfrm>
        </p:grpSpPr>
        <p:sp>
          <p:nvSpPr>
            <p:cNvPr id="4" name="Oval 3"/>
            <p:cNvSpPr/>
            <p:nvPr/>
          </p:nvSpPr>
          <p:spPr>
            <a:xfrm>
              <a:off x="5181600" y="2514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3622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r>
                <a:rPr lang="en-US" sz="2800" b="1" i="1" dirty="0" smtClean="0"/>
                <a:t> </a:t>
              </a:r>
              <a:r>
                <a:rPr lang="en-US" sz="2800" b="1" dirty="0" smtClean="0"/>
                <a:t>(</a:t>
              </a:r>
              <a:r>
                <a:rPr lang="en-US" sz="2800" b="1" i="1" u="sng" dirty="0" smtClean="0"/>
                <a:t>d</a:t>
              </a:r>
              <a:r>
                <a:rPr lang="en-US" sz="2800" b="1" dirty="0" smtClean="0"/>
                <a:t>)</a:t>
              </a:r>
              <a:endParaRPr lang="en-US" sz="2800" b="1" i="1" u="sng" dirty="0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181600" y="3505200"/>
            <a:ext cx="1143000" cy="1132820"/>
            <a:chOff x="7010400" y="3048000"/>
            <a:chExt cx="1143000" cy="1132820"/>
          </a:xfrm>
        </p:grpSpPr>
        <p:sp>
          <p:nvSpPr>
            <p:cNvPr id="5" name="Oval 4"/>
            <p:cNvSpPr/>
            <p:nvPr/>
          </p:nvSpPr>
          <p:spPr>
            <a:xfrm>
              <a:off x="7010400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Oval 5"/>
            <p:cNvSpPr/>
            <p:nvPr/>
          </p:nvSpPr>
          <p:spPr>
            <a:xfrm>
              <a:off x="7010400" y="3810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" name="Straight Arrow Connector 7"/>
            <p:cNvCxnSpPr>
              <a:stCxn id="5" idx="4"/>
              <a:endCxn id="6" idx="0"/>
            </p:cNvCxnSpPr>
            <p:nvPr/>
          </p:nvCxnSpPr>
          <p:spPr>
            <a:xfrm rot="5400000">
              <a:off x="6858000" y="3581400"/>
              <a:ext cx="457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315200" y="30480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3657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endParaRPr lang="en-US" sz="2800" b="1" i="1" u="sng" dirty="0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5181600" y="4953000"/>
            <a:ext cx="1143000" cy="1132820"/>
            <a:chOff x="7010400" y="3048000"/>
            <a:chExt cx="1143000" cy="1132820"/>
          </a:xfrm>
        </p:grpSpPr>
        <p:sp>
          <p:nvSpPr>
            <p:cNvPr id="21" name="Oval 20"/>
            <p:cNvSpPr/>
            <p:nvPr/>
          </p:nvSpPr>
          <p:spPr>
            <a:xfrm>
              <a:off x="7010400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Oval 21"/>
            <p:cNvSpPr/>
            <p:nvPr/>
          </p:nvSpPr>
          <p:spPr>
            <a:xfrm>
              <a:off x="7010400" y="3810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3" name="Straight Arrow Connector 22"/>
            <p:cNvCxnSpPr>
              <a:stCxn id="21" idx="4"/>
              <a:endCxn id="22" idx="0"/>
            </p:cNvCxnSpPr>
            <p:nvPr/>
          </p:nvCxnSpPr>
          <p:spPr>
            <a:xfrm rot="5400000">
              <a:off x="6858000" y="3581400"/>
              <a:ext cx="457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315200" y="30480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3657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endParaRPr lang="en-US" sz="2800" b="1" i="1" u="sng" dirty="0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010400" y="2362200"/>
          <a:ext cx="444500" cy="457200"/>
        </p:xfrm>
        <a:graphic>
          <a:graphicData uri="http://schemas.openxmlformats.org/presentationml/2006/ole">
            <p:oleObj spid="_x0000_s78850" name="Equation" r:id="rId3" imgW="126720" imgH="139680" progId="Equation.3">
              <p:embed/>
            </p:oleObj>
          </a:graphicData>
        </a:graphic>
      </p:graphicFrame>
      <p:grpSp>
        <p:nvGrpSpPr>
          <p:cNvPr id="11" name="Group 34"/>
          <p:cNvGrpSpPr/>
          <p:nvPr/>
        </p:nvGrpSpPr>
        <p:grpSpPr>
          <a:xfrm>
            <a:off x="4876800" y="2819400"/>
            <a:ext cx="1447800" cy="599420"/>
            <a:chOff x="4876800" y="2819400"/>
            <a:chExt cx="1447800" cy="599420"/>
          </a:xfrm>
        </p:grpSpPr>
        <p:sp>
          <p:nvSpPr>
            <p:cNvPr id="27" name="Oval 26"/>
            <p:cNvSpPr/>
            <p:nvPr/>
          </p:nvSpPr>
          <p:spPr>
            <a:xfrm>
              <a:off x="5181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895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r>
                <a:rPr lang="en-US" sz="2800" b="1" i="1" dirty="0" smtClean="0"/>
                <a:t> </a:t>
              </a:r>
              <a:r>
                <a:rPr lang="en-US" sz="2800" b="1" dirty="0" smtClean="0"/>
                <a:t>(</a:t>
              </a:r>
              <a:r>
                <a:rPr lang="en-US" sz="2800" b="1" i="1" u="sng" dirty="0" smtClean="0"/>
                <a:t>d</a:t>
              </a:r>
              <a:r>
                <a:rPr lang="en-US" sz="2800" b="1" dirty="0" smtClean="0"/>
                <a:t>)</a:t>
              </a:r>
              <a:endParaRPr lang="en-US" sz="2800" b="1" i="1" u="sng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6800" y="28194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Brush Script MT" pitchFamily="66" charset="0"/>
                </a:rPr>
                <a:t>l</a:t>
              </a:r>
              <a:endParaRPr lang="en-US" sz="2800" b="1" i="1" dirty="0">
                <a:latin typeface="Brush Script MT" pitchFamily="66" charset="0"/>
              </a:endParaRPr>
            </a:p>
          </p:txBody>
        </p:sp>
      </p:grp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010400" y="2895600"/>
          <a:ext cx="400050" cy="706438"/>
        </p:xfrm>
        <a:graphic>
          <a:graphicData uri="http://schemas.openxmlformats.org/presentationml/2006/ole">
            <p:oleObj spid="_x0000_s78851" name="Equation" r:id="rId4" imgW="114120" imgH="21564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010400" y="3810000"/>
          <a:ext cx="413099" cy="561975"/>
        </p:xfrm>
        <a:graphic>
          <a:graphicData uri="http://schemas.openxmlformats.org/presentationml/2006/ole">
            <p:oleObj spid="_x0000_s78852" name="Equation" r:id="rId5" imgW="139680" imgH="20304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010400" y="5105400"/>
          <a:ext cx="457200" cy="621969"/>
        </p:xfrm>
        <a:graphic>
          <a:graphicData uri="http://schemas.openxmlformats.org/presentationml/2006/ole">
            <p:oleObj spid="_x0000_s78853" name="Equation" r:id="rId6" imgW="139680" imgH="20304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7010400" y="1725613"/>
          <a:ext cx="444500" cy="665162"/>
        </p:xfrm>
        <a:graphic>
          <a:graphicData uri="http://schemas.openxmlformats.org/presentationml/2006/ole">
            <p:oleObj spid="_x0000_s78854" name="Equation" r:id="rId7" imgW="126720" imgH="203040" progId="Equation.3">
              <p:embed/>
            </p:oleObj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</a:t>
            </a:r>
            <a:r>
              <a:rPr kumimoji="0" lang="en-US" sz="4000" kern="12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Expression</a:t>
            </a:r>
            <a:endParaRPr lang="en-US" dirty="0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828800" y="3429000"/>
          <a:ext cx="2514600" cy="457200"/>
        </p:xfrm>
        <a:graphic>
          <a:graphicData uri="http://schemas.openxmlformats.org/presentationml/2006/ole">
            <p:oleObj spid="_x0000_s12294" name="Equation" r:id="rId3" imgW="1002960" imgH="228600" progId="Equation.3">
              <p:embed/>
            </p:oleObj>
          </a:graphicData>
        </a:graphic>
      </p:graphicFrame>
      <p:sp>
        <p:nvSpPr>
          <p:cNvPr id="37" name="Content Placeholder 3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67400" cy="4419600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sz="2800" dirty="0" smtClean="0"/>
              <a:t>Recursive case #1: </a:t>
            </a:r>
            <a:r>
              <a:rPr lang="en-US" sz="2800" i="1" dirty="0" smtClean="0"/>
              <a:t>s</a:t>
            </a:r>
            <a:r>
              <a:rPr lang="en-US" sz="2800" dirty="0" smtClean="0"/>
              <a:t> is not an ancestor of </a:t>
            </a:r>
            <a:r>
              <a:rPr lang="en-US" sz="2800" i="1" dirty="0" smtClean="0"/>
              <a:t>d</a:t>
            </a:r>
            <a:r>
              <a:rPr lang="en-US" sz="2800" i="1" dirty="0" smtClean="0"/>
              <a:t>.</a:t>
            </a:r>
          </a:p>
          <a:p>
            <a:pPr lvl="0">
              <a:buNone/>
              <a:defRPr/>
            </a:pPr>
            <a:endParaRPr lang="en-US" sz="2800" i="1" dirty="0" smtClean="0"/>
          </a:p>
          <a:p>
            <a:pPr lvl="0">
              <a:buNone/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i="1" dirty="0" smtClean="0"/>
              <a:t>s </a:t>
            </a:r>
            <a:r>
              <a:rPr lang="en-US" dirty="0" smtClean="0"/>
              <a:t>has no child and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)=*	</a:t>
            </a:r>
          </a:p>
          <a:p>
            <a:pPr lvl="1">
              <a:defRPr/>
            </a:pP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 lvl="1">
              <a:defRPr/>
            </a:pPr>
            <a:r>
              <a:rPr lang="en-US" i="1" dirty="0" smtClean="0"/>
              <a:t>d </a:t>
            </a:r>
            <a:r>
              <a:rPr lang="en-US" dirty="0" smtClean="0"/>
              <a:t>is parent of </a:t>
            </a:r>
            <a:r>
              <a:rPr lang="en-US" i="1" dirty="0" smtClean="0"/>
              <a:t>s, d </a:t>
            </a:r>
            <a:r>
              <a:rPr lang="en-US" dirty="0" smtClean="0"/>
              <a:t>has no ancestor, </a:t>
            </a:r>
            <a:endParaRPr lang="en-US" dirty="0" smtClean="0"/>
          </a:p>
          <a:p>
            <a:pPr lvl="1"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no  other </a:t>
            </a:r>
            <a:r>
              <a:rPr lang="en-US" dirty="0" smtClean="0"/>
              <a:t>child and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)=*</a:t>
            </a:r>
          </a:p>
          <a:p>
            <a:pPr lvl="1">
              <a:defRPr/>
            </a:pPr>
            <a:endParaRPr lang="en-US" i="1" dirty="0" smtClean="0"/>
          </a:p>
          <a:p>
            <a:pPr lvl="5">
              <a:defRPr/>
            </a:pPr>
            <a:endParaRPr lang="en-US" i="1" dirty="0" smtClean="0"/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105400" y="1524000"/>
            <a:ext cx="3581400" cy="3124200"/>
            <a:chOff x="4114800" y="2057400"/>
            <a:chExt cx="3124200" cy="2428220"/>
          </a:xfrm>
        </p:grpSpPr>
        <p:sp>
          <p:nvSpPr>
            <p:cNvPr id="21" name="Oval 20"/>
            <p:cNvSpPr/>
            <p:nvPr/>
          </p:nvSpPr>
          <p:spPr>
            <a:xfrm>
              <a:off x="5976026" y="2768099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410200" y="3505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3962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3581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endParaRPr lang="en-US" sz="2800" b="1" i="1" u="sng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781800" y="4038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54639" y="2906973"/>
              <a:ext cx="464024" cy="663964"/>
            </a:xfrm>
            <a:custGeom>
              <a:avLst/>
              <a:gdLst>
                <a:gd name="connsiteX0" fmla="*/ 0 w 464024"/>
                <a:gd name="connsiteY0" fmla="*/ 655093 h 663964"/>
                <a:gd name="connsiteX1" fmla="*/ 95534 w 464024"/>
                <a:gd name="connsiteY1" fmla="*/ 600502 h 663964"/>
                <a:gd name="connsiteX2" fmla="*/ 81886 w 464024"/>
                <a:gd name="connsiteY2" fmla="*/ 491320 h 663964"/>
                <a:gd name="connsiteX3" fmla="*/ 27295 w 464024"/>
                <a:gd name="connsiteY3" fmla="*/ 409433 h 663964"/>
                <a:gd name="connsiteX4" fmla="*/ 68239 w 464024"/>
                <a:gd name="connsiteY4" fmla="*/ 395785 h 663964"/>
                <a:gd name="connsiteX5" fmla="*/ 286603 w 464024"/>
                <a:gd name="connsiteY5" fmla="*/ 382137 h 663964"/>
                <a:gd name="connsiteX6" fmla="*/ 272955 w 464024"/>
                <a:gd name="connsiteY6" fmla="*/ 272955 h 663964"/>
                <a:gd name="connsiteX7" fmla="*/ 218364 w 464024"/>
                <a:gd name="connsiteY7" fmla="*/ 191069 h 663964"/>
                <a:gd name="connsiteX8" fmla="*/ 436728 w 464024"/>
                <a:gd name="connsiteY8" fmla="*/ 136478 h 663964"/>
                <a:gd name="connsiteX9" fmla="*/ 409433 w 464024"/>
                <a:gd name="connsiteY9" fmla="*/ 40943 h 663964"/>
                <a:gd name="connsiteX10" fmla="*/ 464024 w 464024"/>
                <a:gd name="connsiteY10" fmla="*/ 0 h 66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024" h="663964">
                  <a:moveTo>
                    <a:pt x="0" y="655093"/>
                  </a:moveTo>
                  <a:cubicBezTo>
                    <a:pt x="52991" y="646261"/>
                    <a:pt x="95534" y="663964"/>
                    <a:pt x="95534" y="600502"/>
                  </a:cubicBezTo>
                  <a:cubicBezTo>
                    <a:pt x="95534" y="563825"/>
                    <a:pt x="94222" y="525860"/>
                    <a:pt x="81886" y="491320"/>
                  </a:cubicBezTo>
                  <a:cubicBezTo>
                    <a:pt x="70852" y="460426"/>
                    <a:pt x="27295" y="409433"/>
                    <a:pt x="27295" y="409433"/>
                  </a:cubicBezTo>
                  <a:cubicBezTo>
                    <a:pt x="40943" y="404884"/>
                    <a:pt x="53932" y="397291"/>
                    <a:pt x="68239" y="395785"/>
                  </a:cubicBezTo>
                  <a:cubicBezTo>
                    <a:pt x="140768" y="388150"/>
                    <a:pt x="224066" y="419659"/>
                    <a:pt x="286603" y="382137"/>
                  </a:cubicBezTo>
                  <a:cubicBezTo>
                    <a:pt x="318053" y="363267"/>
                    <a:pt x="285291" y="307495"/>
                    <a:pt x="272955" y="272955"/>
                  </a:cubicBezTo>
                  <a:cubicBezTo>
                    <a:pt x="261921" y="242061"/>
                    <a:pt x="218364" y="191069"/>
                    <a:pt x="218364" y="191069"/>
                  </a:cubicBezTo>
                  <a:cubicBezTo>
                    <a:pt x="228994" y="190251"/>
                    <a:pt x="414377" y="214707"/>
                    <a:pt x="436728" y="136478"/>
                  </a:cubicBezTo>
                  <a:cubicBezTo>
                    <a:pt x="439364" y="127253"/>
                    <a:pt x="413846" y="54183"/>
                    <a:pt x="409433" y="40943"/>
                  </a:cubicBezTo>
                  <a:cubicBezTo>
                    <a:pt x="460027" y="24079"/>
                    <a:pt x="443942" y="40163"/>
                    <a:pt x="464024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6086900" y="2886548"/>
              <a:ext cx="736980" cy="1194133"/>
            </a:xfrm>
            <a:custGeom>
              <a:avLst/>
              <a:gdLst>
                <a:gd name="connsiteX0" fmla="*/ 736980 w 736980"/>
                <a:gd name="connsiteY0" fmla="*/ 1243982 h 1243982"/>
                <a:gd name="connsiteX1" fmla="*/ 668741 w 736980"/>
                <a:gd name="connsiteY1" fmla="*/ 1080208 h 1243982"/>
                <a:gd name="connsiteX2" fmla="*/ 627798 w 736980"/>
                <a:gd name="connsiteY2" fmla="*/ 1066561 h 1243982"/>
                <a:gd name="connsiteX3" fmla="*/ 559559 w 736980"/>
                <a:gd name="connsiteY3" fmla="*/ 1011970 h 1243982"/>
                <a:gd name="connsiteX4" fmla="*/ 491320 w 736980"/>
                <a:gd name="connsiteY4" fmla="*/ 957379 h 1243982"/>
                <a:gd name="connsiteX5" fmla="*/ 504968 w 736980"/>
                <a:gd name="connsiteY5" fmla="*/ 902788 h 1243982"/>
                <a:gd name="connsiteX6" fmla="*/ 532263 w 736980"/>
                <a:gd name="connsiteY6" fmla="*/ 820901 h 1243982"/>
                <a:gd name="connsiteX7" fmla="*/ 518615 w 736980"/>
                <a:gd name="connsiteY7" fmla="*/ 739014 h 1243982"/>
                <a:gd name="connsiteX8" fmla="*/ 436729 w 736980"/>
                <a:gd name="connsiteY8" fmla="*/ 670776 h 1243982"/>
                <a:gd name="connsiteX9" fmla="*/ 395786 w 736980"/>
                <a:gd name="connsiteY9" fmla="*/ 657128 h 1243982"/>
                <a:gd name="connsiteX10" fmla="*/ 354842 w 736980"/>
                <a:gd name="connsiteY10" fmla="*/ 629832 h 1243982"/>
                <a:gd name="connsiteX11" fmla="*/ 327547 w 736980"/>
                <a:gd name="connsiteY11" fmla="*/ 588889 h 1243982"/>
                <a:gd name="connsiteX12" fmla="*/ 368490 w 736980"/>
                <a:gd name="connsiteY12" fmla="*/ 561594 h 1243982"/>
                <a:gd name="connsiteX13" fmla="*/ 395786 w 736980"/>
                <a:gd name="connsiteY13" fmla="*/ 520650 h 1243982"/>
                <a:gd name="connsiteX14" fmla="*/ 368490 w 736980"/>
                <a:gd name="connsiteY14" fmla="*/ 438764 h 1243982"/>
                <a:gd name="connsiteX15" fmla="*/ 286603 w 736980"/>
                <a:gd name="connsiteY15" fmla="*/ 397820 h 1243982"/>
                <a:gd name="connsiteX16" fmla="*/ 191069 w 736980"/>
                <a:gd name="connsiteY16" fmla="*/ 356877 h 1243982"/>
                <a:gd name="connsiteX17" fmla="*/ 177421 w 736980"/>
                <a:gd name="connsiteY17" fmla="*/ 315934 h 1243982"/>
                <a:gd name="connsiteX18" fmla="*/ 259308 w 736980"/>
                <a:gd name="connsiteY18" fmla="*/ 261343 h 1243982"/>
                <a:gd name="connsiteX19" fmla="*/ 286603 w 736980"/>
                <a:gd name="connsiteY19" fmla="*/ 220400 h 1243982"/>
                <a:gd name="connsiteX20" fmla="*/ 218365 w 736980"/>
                <a:gd name="connsiteY20" fmla="*/ 138513 h 1243982"/>
                <a:gd name="connsiteX21" fmla="*/ 177421 w 736980"/>
                <a:gd name="connsiteY21" fmla="*/ 124865 h 1243982"/>
                <a:gd name="connsiteX22" fmla="*/ 95535 w 736980"/>
                <a:gd name="connsiteY22" fmla="*/ 70274 h 1243982"/>
                <a:gd name="connsiteX23" fmla="*/ 13648 w 736980"/>
                <a:gd name="connsiteY23" fmla="*/ 2035 h 1243982"/>
                <a:gd name="connsiteX24" fmla="*/ 0 w 736980"/>
                <a:gd name="connsiteY24" fmla="*/ 2035 h 124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6980" h="1243982">
                  <a:moveTo>
                    <a:pt x="736980" y="1243982"/>
                  </a:moveTo>
                  <a:cubicBezTo>
                    <a:pt x="733746" y="1234279"/>
                    <a:pt x="703672" y="1108153"/>
                    <a:pt x="668741" y="1080208"/>
                  </a:cubicBezTo>
                  <a:cubicBezTo>
                    <a:pt x="657508" y="1071221"/>
                    <a:pt x="641446" y="1071110"/>
                    <a:pt x="627798" y="1066561"/>
                  </a:cubicBezTo>
                  <a:cubicBezTo>
                    <a:pt x="549570" y="949219"/>
                    <a:pt x="653734" y="1087309"/>
                    <a:pt x="559559" y="1011970"/>
                  </a:cubicBezTo>
                  <a:cubicBezTo>
                    <a:pt x="471371" y="941420"/>
                    <a:pt x="594230" y="991681"/>
                    <a:pt x="491320" y="957379"/>
                  </a:cubicBezTo>
                  <a:cubicBezTo>
                    <a:pt x="495869" y="939182"/>
                    <a:pt x="499578" y="920754"/>
                    <a:pt x="504968" y="902788"/>
                  </a:cubicBezTo>
                  <a:cubicBezTo>
                    <a:pt x="513236" y="875229"/>
                    <a:pt x="532263" y="820901"/>
                    <a:pt x="532263" y="820901"/>
                  </a:cubicBezTo>
                  <a:cubicBezTo>
                    <a:pt x="527714" y="793605"/>
                    <a:pt x="527366" y="765266"/>
                    <a:pt x="518615" y="739014"/>
                  </a:cubicBezTo>
                  <a:cubicBezTo>
                    <a:pt x="504091" y="695441"/>
                    <a:pt x="476153" y="687672"/>
                    <a:pt x="436729" y="670776"/>
                  </a:cubicBezTo>
                  <a:cubicBezTo>
                    <a:pt x="423506" y="665109"/>
                    <a:pt x="408653" y="663562"/>
                    <a:pt x="395786" y="657128"/>
                  </a:cubicBezTo>
                  <a:cubicBezTo>
                    <a:pt x="381115" y="649792"/>
                    <a:pt x="368490" y="638931"/>
                    <a:pt x="354842" y="629832"/>
                  </a:cubicBezTo>
                  <a:cubicBezTo>
                    <a:pt x="345744" y="616184"/>
                    <a:pt x="324330" y="604973"/>
                    <a:pt x="327547" y="588889"/>
                  </a:cubicBezTo>
                  <a:cubicBezTo>
                    <a:pt x="330764" y="572805"/>
                    <a:pt x="356892" y="573192"/>
                    <a:pt x="368490" y="561594"/>
                  </a:cubicBezTo>
                  <a:cubicBezTo>
                    <a:pt x="380089" y="549995"/>
                    <a:pt x="386687" y="534298"/>
                    <a:pt x="395786" y="520650"/>
                  </a:cubicBezTo>
                  <a:cubicBezTo>
                    <a:pt x="386687" y="493355"/>
                    <a:pt x="395785" y="447863"/>
                    <a:pt x="368490" y="438764"/>
                  </a:cubicBezTo>
                  <a:cubicBezTo>
                    <a:pt x="293421" y="413740"/>
                    <a:pt x="360684" y="440152"/>
                    <a:pt x="286603" y="397820"/>
                  </a:cubicBezTo>
                  <a:cubicBezTo>
                    <a:pt x="239385" y="370838"/>
                    <a:pt x="237001" y="372188"/>
                    <a:pt x="191069" y="356877"/>
                  </a:cubicBezTo>
                  <a:cubicBezTo>
                    <a:pt x="186520" y="343229"/>
                    <a:pt x="169059" y="327640"/>
                    <a:pt x="177421" y="315934"/>
                  </a:cubicBezTo>
                  <a:cubicBezTo>
                    <a:pt x="196489" y="289239"/>
                    <a:pt x="259308" y="261343"/>
                    <a:pt x="259308" y="261343"/>
                  </a:cubicBezTo>
                  <a:cubicBezTo>
                    <a:pt x="268406" y="247695"/>
                    <a:pt x="284283" y="236638"/>
                    <a:pt x="286603" y="220400"/>
                  </a:cubicBezTo>
                  <a:cubicBezTo>
                    <a:pt x="294904" y="162291"/>
                    <a:pt x="260576" y="156603"/>
                    <a:pt x="218365" y="138513"/>
                  </a:cubicBezTo>
                  <a:cubicBezTo>
                    <a:pt x="205142" y="132846"/>
                    <a:pt x="189997" y="131852"/>
                    <a:pt x="177421" y="124865"/>
                  </a:cubicBezTo>
                  <a:cubicBezTo>
                    <a:pt x="148744" y="108933"/>
                    <a:pt x="118732" y="93471"/>
                    <a:pt x="95535" y="70274"/>
                  </a:cubicBezTo>
                  <a:cubicBezTo>
                    <a:pt x="65351" y="40090"/>
                    <a:pt x="51650" y="21036"/>
                    <a:pt x="13648" y="2035"/>
                  </a:cubicBezTo>
                  <a:cubicBezTo>
                    <a:pt x="9579" y="0"/>
                    <a:pt x="4549" y="2035"/>
                    <a:pt x="0" y="203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4114800" y="2057400"/>
              <a:ext cx="3124200" cy="2362200"/>
            </a:xfrm>
            <a:prstGeom prst="triangle">
              <a:avLst>
                <a:gd name="adj" fmla="val 7238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05400" y="1524000"/>
            <a:ext cx="3581400" cy="3124200"/>
            <a:chOff x="914400" y="2133600"/>
            <a:chExt cx="3581400" cy="3124200"/>
          </a:xfrm>
        </p:grpSpPr>
        <p:grpSp>
          <p:nvGrpSpPr>
            <p:cNvPr id="54" name="Group 53"/>
            <p:cNvGrpSpPr/>
            <p:nvPr/>
          </p:nvGrpSpPr>
          <p:grpSpPr>
            <a:xfrm>
              <a:off x="914400" y="2133600"/>
              <a:ext cx="3581400" cy="3048000"/>
              <a:chOff x="1905000" y="3657600"/>
              <a:chExt cx="3581400" cy="3048000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1905000" y="3657600"/>
                <a:ext cx="3581400" cy="3039257"/>
              </a:xfrm>
              <a:prstGeom prst="triangle">
                <a:avLst>
                  <a:gd name="adj" fmla="val 72388"/>
                </a:avLst>
              </a:prstGeom>
              <a:solidFill>
                <a:srgbClr val="CC99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1905000" y="5334000"/>
                <a:ext cx="2057400" cy="1371600"/>
              </a:xfrm>
              <a:prstGeom prst="triangle">
                <a:avLst>
                  <a:gd name="adj" fmla="val 86111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39" name="Isosceles Triangle 38"/>
            <p:cNvSpPr/>
            <p:nvPr/>
          </p:nvSpPr>
          <p:spPr>
            <a:xfrm>
              <a:off x="1676400" y="4191000"/>
              <a:ext cx="914400" cy="762000"/>
            </a:xfrm>
            <a:prstGeom prst="triangle">
              <a:avLst>
                <a:gd name="adj" fmla="val 86111"/>
              </a:avLst>
            </a:prstGeom>
            <a:solidFill>
              <a:srgbClr val="3333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6000" y="3429000"/>
              <a:ext cx="304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p</a:t>
              </a:r>
              <a:endParaRPr lang="en-US" sz="2800" b="1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1200" y="44958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95600" y="42672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048001" y="3048001"/>
              <a:ext cx="174702" cy="1960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99371" y="3996371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47585" y="4584614"/>
              <a:ext cx="524107" cy="6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86722" y="4094411"/>
              <a:ext cx="524107" cy="6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endParaRPr lang="en-US" sz="2800" b="1" i="1" u="sng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971693" y="4682654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64947" y="3226679"/>
              <a:ext cx="531930" cy="854270"/>
            </a:xfrm>
            <a:custGeom>
              <a:avLst/>
              <a:gdLst>
                <a:gd name="connsiteX0" fmla="*/ 0 w 464024"/>
                <a:gd name="connsiteY0" fmla="*/ 655093 h 663964"/>
                <a:gd name="connsiteX1" fmla="*/ 95534 w 464024"/>
                <a:gd name="connsiteY1" fmla="*/ 600502 h 663964"/>
                <a:gd name="connsiteX2" fmla="*/ 81886 w 464024"/>
                <a:gd name="connsiteY2" fmla="*/ 491320 h 663964"/>
                <a:gd name="connsiteX3" fmla="*/ 27295 w 464024"/>
                <a:gd name="connsiteY3" fmla="*/ 409433 h 663964"/>
                <a:gd name="connsiteX4" fmla="*/ 68239 w 464024"/>
                <a:gd name="connsiteY4" fmla="*/ 395785 h 663964"/>
                <a:gd name="connsiteX5" fmla="*/ 286603 w 464024"/>
                <a:gd name="connsiteY5" fmla="*/ 382137 h 663964"/>
                <a:gd name="connsiteX6" fmla="*/ 272955 w 464024"/>
                <a:gd name="connsiteY6" fmla="*/ 272955 h 663964"/>
                <a:gd name="connsiteX7" fmla="*/ 218364 w 464024"/>
                <a:gd name="connsiteY7" fmla="*/ 191069 h 663964"/>
                <a:gd name="connsiteX8" fmla="*/ 436728 w 464024"/>
                <a:gd name="connsiteY8" fmla="*/ 136478 h 663964"/>
                <a:gd name="connsiteX9" fmla="*/ 409433 w 464024"/>
                <a:gd name="connsiteY9" fmla="*/ 40943 h 663964"/>
                <a:gd name="connsiteX10" fmla="*/ 464024 w 464024"/>
                <a:gd name="connsiteY10" fmla="*/ 0 h 66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024" h="663964">
                  <a:moveTo>
                    <a:pt x="0" y="655093"/>
                  </a:moveTo>
                  <a:cubicBezTo>
                    <a:pt x="52991" y="646261"/>
                    <a:pt x="95534" y="663964"/>
                    <a:pt x="95534" y="600502"/>
                  </a:cubicBezTo>
                  <a:cubicBezTo>
                    <a:pt x="95534" y="563825"/>
                    <a:pt x="94222" y="525860"/>
                    <a:pt x="81886" y="491320"/>
                  </a:cubicBezTo>
                  <a:cubicBezTo>
                    <a:pt x="70852" y="460426"/>
                    <a:pt x="27295" y="409433"/>
                    <a:pt x="27295" y="409433"/>
                  </a:cubicBezTo>
                  <a:cubicBezTo>
                    <a:pt x="40943" y="404884"/>
                    <a:pt x="53932" y="397291"/>
                    <a:pt x="68239" y="395785"/>
                  </a:cubicBezTo>
                  <a:cubicBezTo>
                    <a:pt x="140768" y="388150"/>
                    <a:pt x="224066" y="419659"/>
                    <a:pt x="286603" y="382137"/>
                  </a:cubicBezTo>
                  <a:cubicBezTo>
                    <a:pt x="318053" y="363267"/>
                    <a:pt x="285291" y="307495"/>
                    <a:pt x="272955" y="272955"/>
                  </a:cubicBezTo>
                  <a:cubicBezTo>
                    <a:pt x="261921" y="242061"/>
                    <a:pt x="218364" y="191069"/>
                    <a:pt x="218364" y="191069"/>
                  </a:cubicBezTo>
                  <a:cubicBezTo>
                    <a:pt x="228994" y="190251"/>
                    <a:pt x="414377" y="214707"/>
                    <a:pt x="436728" y="136478"/>
                  </a:cubicBezTo>
                  <a:cubicBezTo>
                    <a:pt x="439364" y="127253"/>
                    <a:pt x="413846" y="54183"/>
                    <a:pt x="409433" y="40943"/>
                  </a:cubicBezTo>
                  <a:cubicBezTo>
                    <a:pt x="460027" y="24079"/>
                    <a:pt x="443942" y="40163"/>
                    <a:pt x="464024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 flipH="1" flipV="1">
              <a:off x="3175100" y="3200400"/>
              <a:ext cx="844831" cy="1536397"/>
            </a:xfrm>
            <a:custGeom>
              <a:avLst/>
              <a:gdLst>
                <a:gd name="connsiteX0" fmla="*/ 736980 w 736980"/>
                <a:gd name="connsiteY0" fmla="*/ 1243982 h 1243982"/>
                <a:gd name="connsiteX1" fmla="*/ 668741 w 736980"/>
                <a:gd name="connsiteY1" fmla="*/ 1080208 h 1243982"/>
                <a:gd name="connsiteX2" fmla="*/ 627798 w 736980"/>
                <a:gd name="connsiteY2" fmla="*/ 1066561 h 1243982"/>
                <a:gd name="connsiteX3" fmla="*/ 559559 w 736980"/>
                <a:gd name="connsiteY3" fmla="*/ 1011970 h 1243982"/>
                <a:gd name="connsiteX4" fmla="*/ 491320 w 736980"/>
                <a:gd name="connsiteY4" fmla="*/ 957379 h 1243982"/>
                <a:gd name="connsiteX5" fmla="*/ 504968 w 736980"/>
                <a:gd name="connsiteY5" fmla="*/ 902788 h 1243982"/>
                <a:gd name="connsiteX6" fmla="*/ 532263 w 736980"/>
                <a:gd name="connsiteY6" fmla="*/ 820901 h 1243982"/>
                <a:gd name="connsiteX7" fmla="*/ 518615 w 736980"/>
                <a:gd name="connsiteY7" fmla="*/ 739014 h 1243982"/>
                <a:gd name="connsiteX8" fmla="*/ 436729 w 736980"/>
                <a:gd name="connsiteY8" fmla="*/ 670776 h 1243982"/>
                <a:gd name="connsiteX9" fmla="*/ 395786 w 736980"/>
                <a:gd name="connsiteY9" fmla="*/ 657128 h 1243982"/>
                <a:gd name="connsiteX10" fmla="*/ 354842 w 736980"/>
                <a:gd name="connsiteY10" fmla="*/ 629832 h 1243982"/>
                <a:gd name="connsiteX11" fmla="*/ 327547 w 736980"/>
                <a:gd name="connsiteY11" fmla="*/ 588889 h 1243982"/>
                <a:gd name="connsiteX12" fmla="*/ 368490 w 736980"/>
                <a:gd name="connsiteY12" fmla="*/ 561594 h 1243982"/>
                <a:gd name="connsiteX13" fmla="*/ 395786 w 736980"/>
                <a:gd name="connsiteY13" fmla="*/ 520650 h 1243982"/>
                <a:gd name="connsiteX14" fmla="*/ 368490 w 736980"/>
                <a:gd name="connsiteY14" fmla="*/ 438764 h 1243982"/>
                <a:gd name="connsiteX15" fmla="*/ 286603 w 736980"/>
                <a:gd name="connsiteY15" fmla="*/ 397820 h 1243982"/>
                <a:gd name="connsiteX16" fmla="*/ 191069 w 736980"/>
                <a:gd name="connsiteY16" fmla="*/ 356877 h 1243982"/>
                <a:gd name="connsiteX17" fmla="*/ 177421 w 736980"/>
                <a:gd name="connsiteY17" fmla="*/ 315934 h 1243982"/>
                <a:gd name="connsiteX18" fmla="*/ 259308 w 736980"/>
                <a:gd name="connsiteY18" fmla="*/ 261343 h 1243982"/>
                <a:gd name="connsiteX19" fmla="*/ 286603 w 736980"/>
                <a:gd name="connsiteY19" fmla="*/ 220400 h 1243982"/>
                <a:gd name="connsiteX20" fmla="*/ 218365 w 736980"/>
                <a:gd name="connsiteY20" fmla="*/ 138513 h 1243982"/>
                <a:gd name="connsiteX21" fmla="*/ 177421 w 736980"/>
                <a:gd name="connsiteY21" fmla="*/ 124865 h 1243982"/>
                <a:gd name="connsiteX22" fmla="*/ 95535 w 736980"/>
                <a:gd name="connsiteY22" fmla="*/ 70274 h 1243982"/>
                <a:gd name="connsiteX23" fmla="*/ 13648 w 736980"/>
                <a:gd name="connsiteY23" fmla="*/ 2035 h 1243982"/>
                <a:gd name="connsiteX24" fmla="*/ 0 w 736980"/>
                <a:gd name="connsiteY24" fmla="*/ 2035 h 124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6980" h="1243982">
                  <a:moveTo>
                    <a:pt x="736980" y="1243982"/>
                  </a:moveTo>
                  <a:cubicBezTo>
                    <a:pt x="733746" y="1234279"/>
                    <a:pt x="703672" y="1108153"/>
                    <a:pt x="668741" y="1080208"/>
                  </a:cubicBezTo>
                  <a:cubicBezTo>
                    <a:pt x="657508" y="1071221"/>
                    <a:pt x="641446" y="1071110"/>
                    <a:pt x="627798" y="1066561"/>
                  </a:cubicBezTo>
                  <a:cubicBezTo>
                    <a:pt x="549570" y="949219"/>
                    <a:pt x="653734" y="1087309"/>
                    <a:pt x="559559" y="1011970"/>
                  </a:cubicBezTo>
                  <a:cubicBezTo>
                    <a:pt x="471371" y="941420"/>
                    <a:pt x="594230" y="991681"/>
                    <a:pt x="491320" y="957379"/>
                  </a:cubicBezTo>
                  <a:cubicBezTo>
                    <a:pt x="495869" y="939182"/>
                    <a:pt x="499578" y="920754"/>
                    <a:pt x="504968" y="902788"/>
                  </a:cubicBezTo>
                  <a:cubicBezTo>
                    <a:pt x="513236" y="875229"/>
                    <a:pt x="532263" y="820901"/>
                    <a:pt x="532263" y="820901"/>
                  </a:cubicBezTo>
                  <a:cubicBezTo>
                    <a:pt x="527714" y="793605"/>
                    <a:pt x="527366" y="765266"/>
                    <a:pt x="518615" y="739014"/>
                  </a:cubicBezTo>
                  <a:cubicBezTo>
                    <a:pt x="504091" y="695441"/>
                    <a:pt x="476153" y="687672"/>
                    <a:pt x="436729" y="670776"/>
                  </a:cubicBezTo>
                  <a:cubicBezTo>
                    <a:pt x="423506" y="665109"/>
                    <a:pt x="408653" y="663562"/>
                    <a:pt x="395786" y="657128"/>
                  </a:cubicBezTo>
                  <a:cubicBezTo>
                    <a:pt x="381115" y="649792"/>
                    <a:pt x="368490" y="638931"/>
                    <a:pt x="354842" y="629832"/>
                  </a:cubicBezTo>
                  <a:cubicBezTo>
                    <a:pt x="345744" y="616184"/>
                    <a:pt x="324330" y="604973"/>
                    <a:pt x="327547" y="588889"/>
                  </a:cubicBezTo>
                  <a:cubicBezTo>
                    <a:pt x="330764" y="572805"/>
                    <a:pt x="356892" y="573192"/>
                    <a:pt x="368490" y="561594"/>
                  </a:cubicBezTo>
                  <a:cubicBezTo>
                    <a:pt x="380089" y="549995"/>
                    <a:pt x="386687" y="534298"/>
                    <a:pt x="395786" y="520650"/>
                  </a:cubicBezTo>
                  <a:cubicBezTo>
                    <a:pt x="386687" y="493355"/>
                    <a:pt x="395785" y="447863"/>
                    <a:pt x="368490" y="438764"/>
                  </a:cubicBezTo>
                  <a:cubicBezTo>
                    <a:pt x="293421" y="413740"/>
                    <a:pt x="360684" y="440152"/>
                    <a:pt x="286603" y="397820"/>
                  </a:cubicBezTo>
                  <a:cubicBezTo>
                    <a:pt x="239385" y="370838"/>
                    <a:pt x="237001" y="372188"/>
                    <a:pt x="191069" y="356877"/>
                  </a:cubicBezTo>
                  <a:cubicBezTo>
                    <a:pt x="186520" y="343229"/>
                    <a:pt x="169059" y="327640"/>
                    <a:pt x="177421" y="315934"/>
                  </a:cubicBezTo>
                  <a:cubicBezTo>
                    <a:pt x="196489" y="289239"/>
                    <a:pt x="259308" y="261343"/>
                    <a:pt x="259308" y="261343"/>
                  </a:cubicBezTo>
                  <a:cubicBezTo>
                    <a:pt x="268406" y="247695"/>
                    <a:pt x="284283" y="236638"/>
                    <a:pt x="286603" y="220400"/>
                  </a:cubicBezTo>
                  <a:cubicBezTo>
                    <a:pt x="294904" y="162291"/>
                    <a:pt x="260576" y="156603"/>
                    <a:pt x="218365" y="138513"/>
                  </a:cubicBezTo>
                  <a:cubicBezTo>
                    <a:pt x="205142" y="132846"/>
                    <a:pt x="189997" y="131852"/>
                    <a:pt x="177421" y="124865"/>
                  </a:cubicBezTo>
                  <a:cubicBezTo>
                    <a:pt x="148744" y="108933"/>
                    <a:pt x="118732" y="93471"/>
                    <a:pt x="95535" y="70274"/>
                  </a:cubicBezTo>
                  <a:cubicBezTo>
                    <a:pt x="65351" y="40090"/>
                    <a:pt x="51650" y="21036"/>
                    <a:pt x="13648" y="2035"/>
                  </a:cubicBezTo>
                  <a:cubicBezTo>
                    <a:pt x="9579" y="0"/>
                    <a:pt x="4549" y="2035"/>
                    <a:pt x="0" y="203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914400" y="2133600"/>
              <a:ext cx="3581400" cy="3039257"/>
            </a:xfrm>
            <a:prstGeom prst="triangle">
              <a:avLst>
                <a:gd name="adj" fmla="val 7238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590800" y="3657600"/>
              <a:ext cx="174702" cy="19608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447800" y="2209800"/>
          <a:ext cx="4679950" cy="533400"/>
        </p:xfrm>
        <a:graphic>
          <a:graphicData uri="http://schemas.openxmlformats.org/presentationml/2006/ole">
            <p:oleObj spid="_x0000_s12295" name="Equation" r:id="rId4" imgW="1866600" imgH="266400" progId="Equation.3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781174" y="4991099"/>
          <a:ext cx="2482850" cy="533400"/>
        </p:xfrm>
        <a:graphic>
          <a:graphicData uri="http://schemas.openxmlformats.org/presentationml/2006/ole">
            <p:oleObj spid="_x0000_s12296" name="Equation" r:id="rId5" imgW="990360" imgH="266400" progId="Equation.3">
              <p:embed/>
            </p:oleObj>
          </a:graphicData>
        </a:graphic>
      </p:graphicFrame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XML data model</a:t>
            </a:r>
          </a:p>
          <a:p>
            <a:r>
              <a:rPr lang="en-US" dirty="0" smtClean="0"/>
              <a:t>XML query languages</a:t>
            </a:r>
          </a:p>
          <a:p>
            <a:pPr lvl="1"/>
            <a:r>
              <a:rPr lang="en-US" dirty="0" smtClean="0"/>
              <a:t>XPath</a:t>
            </a:r>
          </a:p>
          <a:p>
            <a:pPr lvl="1"/>
            <a:r>
              <a:rPr lang="en-US" dirty="0" err="1" smtClean="0"/>
              <a:t>XQuery</a:t>
            </a:r>
            <a:endParaRPr lang="en-US" dirty="0" smtClean="0"/>
          </a:p>
          <a:p>
            <a:pPr lvl="1"/>
            <a:r>
              <a:rPr lang="en-US" dirty="0" smtClean="0"/>
              <a:t>……</a:t>
            </a:r>
          </a:p>
          <a:p>
            <a:r>
              <a:rPr lang="en-US" dirty="0" smtClean="0"/>
              <a:t>XML data repositories </a:t>
            </a:r>
          </a:p>
          <a:p>
            <a:pPr lvl="1"/>
            <a:r>
              <a:rPr lang="en-US" dirty="0" smtClean="0"/>
              <a:t>Support from DB vendors</a:t>
            </a:r>
          </a:p>
          <a:p>
            <a:pPr lvl="1"/>
            <a:r>
              <a:rPr lang="en-US" dirty="0" smtClean="0"/>
              <a:t>LORE, Niagara, TIMBER……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562600" cy="5029200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sz="2800" dirty="0" smtClean="0"/>
              <a:t>Recursive case #2: </a:t>
            </a:r>
            <a:r>
              <a:rPr lang="en-US" sz="2800" i="1" dirty="0" smtClean="0"/>
              <a:t>s</a:t>
            </a:r>
            <a:r>
              <a:rPr lang="en-US" sz="2800" dirty="0" smtClean="0"/>
              <a:t> is not the root</a:t>
            </a:r>
            <a:r>
              <a:rPr lang="en-US" sz="2800" i="1" dirty="0" smtClean="0"/>
              <a:t>.</a:t>
            </a:r>
          </a:p>
          <a:p>
            <a:pPr lvl="0">
              <a:buNone/>
              <a:defRPr/>
            </a:pPr>
            <a:endParaRPr lang="en-US" sz="2800" i="1" dirty="0" smtClean="0"/>
          </a:p>
          <a:p>
            <a:pPr lvl="0">
              <a:buNone/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i="1" dirty="0" smtClean="0"/>
              <a:t>s </a:t>
            </a:r>
            <a:r>
              <a:rPr lang="en-US" dirty="0" smtClean="0"/>
              <a:t>has no child and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)=*	</a:t>
            </a:r>
          </a:p>
          <a:p>
            <a:pPr lvl="1">
              <a:defRPr/>
            </a:pP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</a:t>
            </a:r>
            <a:r>
              <a:rPr kumimoji="0" lang="en-US" sz="4000" kern="12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Expression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9600" y="1447800"/>
            <a:ext cx="4800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143000" y="2057400"/>
          <a:ext cx="4933950" cy="508000"/>
        </p:xfrm>
        <a:graphic>
          <a:graphicData uri="http://schemas.openxmlformats.org/presentationml/2006/ole">
            <p:oleObj spid="_x0000_s79875" name="Equation" r:id="rId3" imgW="1968480" imgH="253800" progId="Equation.3">
              <p:embed/>
            </p:oleObj>
          </a:graphicData>
        </a:graphic>
      </p:graphicFrame>
      <p:grpSp>
        <p:nvGrpSpPr>
          <p:cNvPr id="3" name="Group 41"/>
          <p:cNvGrpSpPr/>
          <p:nvPr/>
        </p:nvGrpSpPr>
        <p:grpSpPr>
          <a:xfrm>
            <a:off x="5105400" y="1219200"/>
            <a:ext cx="3581400" cy="3429000"/>
            <a:chOff x="5105400" y="1219200"/>
            <a:chExt cx="3581400" cy="3429000"/>
          </a:xfrm>
        </p:grpSpPr>
        <p:grpSp>
          <p:nvGrpSpPr>
            <p:cNvPr id="4" name="Group 35"/>
            <p:cNvGrpSpPr/>
            <p:nvPr/>
          </p:nvGrpSpPr>
          <p:grpSpPr>
            <a:xfrm>
              <a:off x="5105400" y="1447800"/>
              <a:ext cx="3581400" cy="3200400"/>
              <a:chOff x="4114800" y="1998175"/>
              <a:chExt cx="3124200" cy="248744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976026" y="276809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324600" y="39624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u="sng" dirty="0" smtClean="0"/>
                  <a:t>d</a:t>
                </a:r>
                <a:r>
                  <a:rPr lang="en-US" sz="2800" b="1" i="1" dirty="0" smtClean="0"/>
                  <a:t> </a:t>
                </a:r>
                <a:endParaRPr lang="en-US" sz="2800" b="1" i="1" u="sng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75443" y="2649649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u="sng" dirty="0" smtClean="0"/>
                  <a:t>s</a:t>
                </a:r>
                <a:endParaRPr lang="en-US" sz="2800" b="1" i="1" u="sng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781800" y="40386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042498" y="2116625"/>
                <a:ext cx="332362" cy="663964"/>
              </a:xfrm>
              <a:custGeom>
                <a:avLst/>
                <a:gdLst>
                  <a:gd name="connsiteX0" fmla="*/ 0 w 464024"/>
                  <a:gd name="connsiteY0" fmla="*/ 655093 h 663964"/>
                  <a:gd name="connsiteX1" fmla="*/ 95534 w 464024"/>
                  <a:gd name="connsiteY1" fmla="*/ 600502 h 663964"/>
                  <a:gd name="connsiteX2" fmla="*/ 81886 w 464024"/>
                  <a:gd name="connsiteY2" fmla="*/ 491320 h 663964"/>
                  <a:gd name="connsiteX3" fmla="*/ 27295 w 464024"/>
                  <a:gd name="connsiteY3" fmla="*/ 409433 h 663964"/>
                  <a:gd name="connsiteX4" fmla="*/ 68239 w 464024"/>
                  <a:gd name="connsiteY4" fmla="*/ 395785 h 663964"/>
                  <a:gd name="connsiteX5" fmla="*/ 286603 w 464024"/>
                  <a:gd name="connsiteY5" fmla="*/ 382137 h 663964"/>
                  <a:gd name="connsiteX6" fmla="*/ 272955 w 464024"/>
                  <a:gd name="connsiteY6" fmla="*/ 272955 h 663964"/>
                  <a:gd name="connsiteX7" fmla="*/ 218364 w 464024"/>
                  <a:gd name="connsiteY7" fmla="*/ 191069 h 663964"/>
                  <a:gd name="connsiteX8" fmla="*/ 436728 w 464024"/>
                  <a:gd name="connsiteY8" fmla="*/ 136478 h 663964"/>
                  <a:gd name="connsiteX9" fmla="*/ 409433 w 464024"/>
                  <a:gd name="connsiteY9" fmla="*/ 40943 h 663964"/>
                  <a:gd name="connsiteX10" fmla="*/ 464024 w 464024"/>
                  <a:gd name="connsiteY10" fmla="*/ 0 h 66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024" h="663964">
                    <a:moveTo>
                      <a:pt x="0" y="655093"/>
                    </a:moveTo>
                    <a:cubicBezTo>
                      <a:pt x="52991" y="646261"/>
                      <a:pt x="95534" y="663964"/>
                      <a:pt x="95534" y="600502"/>
                    </a:cubicBezTo>
                    <a:cubicBezTo>
                      <a:pt x="95534" y="563825"/>
                      <a:pt x="94222" y="525860"/>
                      <a:pt x="81886" y="491320"/>
                    </a:cubicBezTo>
                    <a:cubicBezTo>
                      <a:pt x="70852" y="460426"/>
                      <a:pt x="27295" y="409433"/>
                      <a:pt x="27295" y="409433"/>
                    </a:cubicBezTo>
                    <a:cubicBezTo>
                      <a:pt x="40943" y="404884"/>
                      <a:pt x="53932" y="397291"/>
                      <a:pt x="68239" y="395785"/>
                    </a:cubicBezTo>
                    <a:cubicBezTo>
                      <a:pt x="140768" y="388150"/>
                      <a:pt x="224066" y="419659"/>
                      <a:pt x="286603" y="382137"/>
                    </a:cubicBezTo>
                    <a:cubicBezTo>
                      <a:pt x="318053" y="363267"/>
                      <a:pt x="285291" y="307495"/>
                      <a:pt x="272955" y="272955"/>
                    </a:cubicBezTo>
                    <a:cubicBezTo>
                      <a:pt x="261921" y="242061"/>
                      <a:pt x="218364" y="191069"/>
                      <a:pt x="218364" y="191069"/>
                    </a:cubicBezTo>
                    <a:cubicBezTo>
                      <a:pt x="228994" y="190251"/>
                      <a:pt x="414377" y="214707"/>
                      <a:pt x="436728" y="136478"/>
                    </a:cubicBezTo>
                    <a:cubicBezTo>
                      <a:pt x="439364" y="127253"/>
                      <a:pt x="413846" y="54183"/>
                      <a:pt x="409433" y="40943"/>
                    </a:cubicBezTo>
                    <a:cubicBezTo>
                      <a:pt x="460027" y="24079"/>
                      <a:pt x="443942" y="40163"/>
                      <a:pt x="464024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 flipV="1">
                <a:off x="6086900" y="2886548"/>
                <a:ext cx="736980" cy="1194133"/>
              </a:xfrm>
              <a:custGeom>
                <a:avLst/>
                <a:gdLst>
                  <a:gd name="connsiteX0" fmla="*/ 736980 w 736980"/>
                  <a:gd name="connsiteY0" fmla="*/ 1243982 h 1243982"/>
                  <a:gd name="connsiteX1" fmla="*/ 668741 w 736980"/>
                  <a:gd name="connsiteY1" fmla="*/ 1080208 h 1243982"/>
                  <a:gd name="connsiteX2" fmla="*/ 627798 w 736980"/>
                  <a:gd name="connsiteY2" fmla="*/ 1066561 h 1243982"/>
                  <a:gd name="connsiteX3" fmla="*/ 559559 w 736980"/>
                  <a:gd name="connsiteY3" fmla="*/ 1011970 h 1243982"/>
                  <a:gd name="connsiteX4" fmla="*/ 491320 w 736980"/>
                  <a:gd name="connsiteY4" fmla="*/ 957379 h 1243982"/>
                  <a:gd name="connsiteX5" fmla="*/ 504968 w 736980"/>
                  <a:gd name="connsiteY5" fmla="*/ 902788 h 1243982"/>
                  <a:gd name="connsiteX6" fmla="*/ 532263 w 736980"/>
                  <a:gd name="connsiteY6" fmla="*/ 820901 h 1243982"/>
                  <a:gd name="connsiteX7" fmla="*/ 518615 w 736980"/>
                  <a:gd name="connsiteY7" fmla="*/ 739014 h 1243982"/>
                  <a:gd name="connsiteX8" fmla="*/ 436729 w 736980"/>
                  <a:gd name="connsiteY8" fmla="*/ 670776 h 1243982"/>
                  <a:gd name="connsiteX9" fmla="*/ 395786 w 736980"/>
                  <a:gd name="connsiteY9" fmla="*/ 657128 h 1243982"/>
                  <a:gd name="connsiteX10" fmla="*/ 354842 w 736980"/>
                  <a:gd name="connsiteY10" fmla="*/ 629832 h 1243982"/>
                  <a:gd name="connsiteX11" fmla="*/ 327547 w 736980"/>
                  <a:gd name="connsiteY11" fmla="*/ 588889 h 1243982"/>
                  <a:gd name="connsiteX12" fmla="*/ 368490 w 736980"/>
                  <a:gd name="connsiteY12" fmla="*/ 561594 h 1243982"/>
                  <a:gd name="connsiteX13" fmla="*/ 395786 w 736980"/>
                  <a:gd name="connsiteY13" fmla="*/ 520650 h 1243982"/>
                  <a:gd name="connsiteX14" fmla="*/ 368490 w 736980"/>
                  <a:gd name="connsiteY14" fmla="*/ 438764 h 1243982"/>
                  <a:gd name="connsiteX15" fmla="*/ 286603 w 736980"/>
                  <a:gd name="connsiteY15" fmla="*/ 397820 h 1243982"/>
                  <a:gd name="connsiteX16" fmla="*/ 191069 w 736980"/>
                  <a:gd name="connsiteY16" fmla="*/ 356877 h 1243982"/>
                  <a:gd name="connsiteX17" fmla="*/ 177421 w 736980"/>
                  <a:gd name="connsiteY17" fmla="*/ 315934 h 1243982"/>
                  <a:gd name="connsiteX18" fmla="*/ 259308 w 736980"/>
                  <a:gd name="connsiteY18" fmla="*/ 261343 h 1243982"/>
                  <a:gd name="connsiteX19" fmla="*/ 286603 w 736980"/>
                  <a:gd name="connsiteY19" fmla="*/ 220400 h 1243982"/>
                  <a:gd name="connsiteX20" fmla="*/ 218365 w 736980"/>
                  <a:gd name="connsiteY20" fmla="*/ 138513 h 1243982"/>
                  <a:gd name="connsiteX21" fmla="*/ 177421 w 736980"/>
                  <a:gd name="connsiteY21" fmla="*/ 124865 h 1243982"/>
                  <a:gd name="connsiteX22" fmla="*/ 95535 w 736980"/>
                  <a:gd name="connsiteY22" fmla="*/ 70274 h 1243982"/>
                  <a:gd name="connsiteX23" fmla="*/ 13648 w 736980"/>
                  <a:gd name="connsiteY23" fmla="*/ 2035 h 1243982"/>
                  <a:gd name="connsiteX24" fmla="*/ 0 w 736980"/>
                  <a:gd name="connsiteY24" fmla="*/ 2035 h 12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36980" h="1243982">
                    <a:moveTo>
                      <a:pt x="736980" y="1243982"/>
                    </a:moveTo>
                    <a:cubicBezTo>
                      <a:pt x="733746" y="1234279"/>
                      <a:pt x="703672" y="1108153"/>
                      <a:pt x="668741" y="1080208"/>
                    </a:cubicBezTo>
                    <a:cubicBezTo>
                      <a:pt x="657508" y="1071221"/>
                      <a:pt x="641446" y="1071110"/>
                      <a:pt x="627798" y="1066561"/>
                    </a:cubicBezTo>
                    <a:cubicBezTo>
                      <a:pt x="549570" y="949219"/>
                      <a:pt x="653734" y="1087309"/>
                      <a:pt x="559559" y="1011970"/>
                    </a:cubicBezTo>
                    <a:cubicBezTo>
                      <a:pt x="471371" y="941420"/>
                      <a:pt x="594230" y="991681"/>
                      <a:pt x="491320" y="957379"/>
                    </a:cubicBezTo>
                    <a:cubicBezTo>
                      <a:pt x="495869" y="939182"/>
                      <a:pt x="499578" y="920754"/>
                      <a:pt x="504968" y="902788"/>
                    </a:cubicBezTo>
                    <a:cubicBezTo>
                      <a:pt x="513236" y="875229"/>
                      <a:pt x="532263" y="820901"/>
                      <a:pt x="532263" y="820901"/>
                    </a:cubicBezTo>
                    <a:cubicBezTo>
                      <a:pt x="527714" y="793605"/>
                      <a:pt x="527366" y="765266"/>
                      <a:pt x="518615" y="739014"/>
                    </a:cubicBezTo>
                    <a:cubicBezTo>
                      <a:pt x="504091" y="695441"/>
                      <a:pt x="476153" y="687672"/>
                      <a:pt x="436729" y="670776"/>
                    </a:cubicBezTo>
                    <a:cubicBezTo>
                      <a:pt x="423506" y="665109"/>
                      <a:pt x="408653" y="663562"/>
                      <a:pt x="395786" y="657128"/>
                    </a:cubicBezTo>
                    <a:cubicBezTo>
                      <a:pt x="381115" y="649792"/>
                      <a:pt x="368490" y="638931"/>
                      <a:pt x="354842" y="629832"/>
                    </a:cubicBezTo>
                    <a:cubicBezTo>
                      <a:pt x="345744" y="616184"/>
                      <a:pt x="324330" y="604973"/>
                      <a:pt x="327547" y="588889"/>
                    </a:cubicBezTo>
                    <a:cubicBezTo>
                      <a:pt x="330764" y="572805"/>
                      <a:pt x="356892" y="573192"/>
                      <a:pt x="368490" y="561594"/>
                    </a:cubicBezTo>
                    <a:cubicBezTo>
                      <a:pt x="380089" y="549995"/>
                      <a:pt x="386687" y="534298"/>
                      <a:pt x="395786" y="520650"/>
                    </a:cubicBezTo>
                    <a:cubicBezTo>
                      <a:pt x="386687" y="493355"/>
                      <a:pt x="395785" y="447863"/>
                      <a:pt x="368490" y="438764"/>
                    </a:cubicBezTo>
                    <a:cubicBezTo>
                      <a:pt x="293421" y="413740"/>
                      <a:pt x="360684" y="440152"/>
                      <a:pt x="286603" y="397820"/>
                    </a:cubicBezTo>
                    <a:cubicBezTo>
                      <a:pt x="239385" y="370838"/>
                      <a:pt x="237001" y="372188"/>
                      <a:pt x="191069" y="356877"/>
                    </a:cubicBezTo>
                    <a:cubicBezTo>
                      <a:pt x="186520" y="343229"/>
                      <a:pt x="169059" y="327640"/>
                      <a:pt x="177421" y="315934"/>
                    </a:cubicBezTo>
                    <a:cubicBezTo>
                      <a:pt x="196489" y="289239"/>
                      <a:pt x="259308" y="261343"/>
                      <a:pt x="259308" y="261343"/>
                    </a:cubicBezTo>
                    <a:cubicBezTo>
                      <a:pt x="268406" y="247695"/>
                      <a:pt x="284283" y="236638"/>
                      <a:pt x="286603" y="220400"/>
                    </a:cubicBezTo>
                    <a:cubicBezTo>
                      <a:pt x="294904" y="162291"/>
                      <a:pt x="260576" y="156603"/>
                      <a:pt x="218365" y="138513"/>
                    </a:cubicBezTo>
                    <a:cubicBezTo>
                      <a:pt x="205142" y="132846"/>
                      <a:pt x="189997" y="131852"/>
                      <a:pt x="177421" y="124865"/>
                    </a:cubicBezTo>
                    <a:cubicBezTo>
                      <a:pt x="148744" y="108933"/>
                      <a:pt x="118732" y="93471"/>
                      <a:pt x="95535" y="70274"/>
                    </a:cubicBezTo>
                    <a:cubicBezTo>
                      <a:pt x="65351" y="40090"/>
                      <a:pt x="51650" y="21036"/>
                      <a:pt x="13648" y="2035"/>
                    </a:cubicBezTo>
                    <a:cubicBezTo>
                      <a:pt x="9579" y="0"/>
                      <a:pt x="4549" y="2035"/>
                      <a:pt x="0" y="2035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114800" y="2057400"/>
                <a:ext cx="3124200" cy="2362200"/>
              </a:xfrm>
              <a:prstGeom prst="triangle">
                <a:avLst>
                  <a:gd name="adj" fmla="val 72388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308387" y="199817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772400" y="12192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r</a:t>
              </a:r>
              <a:endParaRPr lang="en-US" sz="2800" b="1" i="1" u="sng" dirty="0"/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5105400" y="1219200"/>
            <a:ext cx="3581411" cy="3428997"/>
            <a:chOff x="2285989" y="3429000"/>
            <a:chExt cx="3581411" cy="3428997"/>
          </a:xfrm>
        </p:grpSpPr>
        <p:grpSp>
          <p:nvGrpSpPr>
            <p:cNvPr id="6" name="Group 65"/>
            <p:cNvGrpSpPr/>
            <p:nvPr/>
          </p:nvGrpSpPr>
          <p:grpSpPr>
            <a:xfrm>
              <a:off x="2285989" y="3657599"/>
              <a:ext cx="3581411" cy="3124201"/>
              <a:chOff x="2285989" y="3657599"/>
              <a:chExt cx="3581411" cy="3124201"/>
            </a:xfrm>
          </p:grpSpPr>
          <p:sp>
            <p:nvSpPr>
              <p:cNvPr id="56" name="Isosceles Triangle 55"/>
              <p:cNvSpPr/>
              <p:nvPr/>
            </p:nvSpPr>
            <p:spPr>
              <a:xfrm>
                <a:off x="2285989" y="3733799"/>
                <a:ext cx="3581392" cy="3039255"/>
              </a:xfrm>
              <a:prstGeom prst="triangle">
                <a:avLst>
                  <a:gd name="adj" fmla="val 72388"/>
                </a:avLst>
              </a:prstGeom>
              <a:solidFill>
                <a:srgbClr val="CC99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2286000" y="4800600"/>
                <a:ext cx="3581400" cy="1981200"/>
              </a:xfrm>
              <a:prstGeom prst="triangle">
                <a:avLst>
                  <a:gd name="adj" fmla="val 62821"/>
                </a:avLst>
              </a:prstGeom>
              <a:solidFill>
                <a:srgbClr val="3333C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810000" y="6096000"/>
                <a:ext cx="524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800" i="1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i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76800" y="4800600"/>
                <a:ext cx="524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800" i="1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i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419585" y="4648198"/>
                <a:ext cx="174702" cy="19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48184" y="4495799"/>
                <a:ext cx="524106" cy="673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u="sng" dirty="0" smtClean="0"/>
                  <a:t>s</a:t>
                </a:r>
                <a:endParaRPr lang="en-US" sz="2800" b="1" i="1" u="sng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343275" y="6282852"/>
                <a:ext cx="174702" cy="19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495784" y="3809999"/>
                <a:ext cx="380999" cy="854270"/>
              </a:xfrm>
              <a:custGeom>
                <a:avLst/>
                <a:gdLst>
                  <a:gd name="connsiteX0" fmla="*/ 0 w 464024"/>
                  <a:gd name="connsiteY0" fmla="*/ 655093 h 663964"/>
                  <a:gd name="connsiteX1" fmla="*/ 95534 w 464024"/>
                  <a:gd name="connsiteY1" fmla="*/ 600502 h 663964"/>
                  <a:gd name="connsiteX2" fmla="*/ 81886 w 464024"/>
                  <a:gd name="connsiteY2" fmla="*/ 491320 h 663964"/>
                  <a:gd name="connsiteX3" fmla="*/ 27295 w 464024"/>
                  <a:gd name="connsiteY3" fmla="*/ 409433 h 663964"/>
                  <a:gd name="connsiteX4" fmla="*/ 68239 w 464024"/>
                  <a:gd name="connsiteY4" fmla="*/ 395785 h 663964"/>
                  <a:gd name="connsiteX5" fmla="*/ 286603 w 464024"/>
                  <a:gd name="connsiteY5" fmla="*/ 382137 h 663964"/>
                  <a:gd name="connsiteX6" fmla="*/ 272955 w 464024"/>
                  <a:gd name="connsiteY6" fmla="*/ 272955 h 663964"/>
                  <a:gd name="connsiteX7" fmla="*/ 218364 w 464024"/>
                  <a:gd name="connsiteY7" fmla="*/ 191069 h 663964"/>
                  <a:gd name="connsiteX8" fmla="*/ 436728 w 464024"/>
                  <a:gd name="connsiteY8" fmla="*/ 136478 h 663964"/>
                  <a:gd name="connsiteX9" fmla="*/ 409433 w 464024"/>
                  <a:gd name="connsiteY9" fmla="*/ 40943 h 663964"/>
                  <a:gd name="connsiteX10" fmla="*/ 464024 w 464024"/>
                  <a:gd name="connsiteY10" fmla="*/ 0 h 66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024" h="663964">
                    <a:moveTo>
                      <a:pt x="0" y="655093"/>
                    </a:moveTo>
                    <a:cubicBezTo>
                      <a:pt x="52991" y="646261"/>
                      <a:pt x="95534" y="663964"/>
                      <a:pt x="95534" y="600502"/>
                    </a:cubicBezTo>
                    <a:cubicBezTo>
                      <a:pt x="95534" y="563825"/>
                      <a:pt x="94222" y="525860"/>
                      <a:pt x="81886" y="491320"/>
                    </a:cubicBezTo>
                    <a:cubicBezTo>
                      <a:pt x="70852" y="460426"/>
                      <a:pt x="27295" y="409433"/>
                      <a:pt x="27295" y="409433"/>
                    </a:cubicBezTo>
                    <a:cubicBezTo>
                      <a:pt x="40943" y="404884"/>
                      <a:pt x="53932" y="397291"/>
                      <a:pt x="68239" y="395785"/>
                    </a:cubicBezTo>
                    <a:cubicBezTo>
                      <a:pt x="140768" y="388150"/>
                      <a:pt x="224066" y="419659"/>
                      <a:pt x="286603" y="382137"/>
                    </a:cubicBezTo>
                    <a:cubicBezTo>
                      <a:pt x="318053" y="363267"/>
                      <a:pt x="285291" y="307495"/>
                      <a:pt x="272955" y="272955"/>
                    </a:cubicBezTo>
                    <a:cubicBezTo>
                      <a:pt x="261921" y="242061"/>
                      <a:pt x="218364" y="191069"/>
                      <a:pt x="218364" y="191069"/>
                    </a:cubicBezTo>
                    <a:cubicBezTo>
                      <a:pt x="228994" y="190251"/>
                      <a:pt x="414377" y="214707"/>
                      <a:pt x="436728" y="136478"/>
                    </a:cubicBezTo>
                    <a:cubicBezTo>
                      <a:pt x="439364" y="127253"/>
                      <a:pt x="413846" y="54183"/>
                      <a:pt x="409433" y="40943"/>
                    </a:cubicBezTo>
                    <a:cubicBezTo>
                      <a:pt x="460027" y="24079"/>
                      <a:pt x="443942" y="40163"/>
                      <a:pt x="464024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 flipV="1">
                <a:off x="4546684" y="4800598"/>
                <a:ext cx="844829" cy="1536396"/>
              </a:xfrm>
              <a:custGeom>
                <a:avLst/>
                <a:gdLst>
                  <a:gd name="connsiteX0" fmla="*/ 736980 w 736980"/>
                  <a:gd name="connsiteY0" fmla="*/ 1243982 h 1243982"/>
                  <a:gd name="connsiteX1" fmla="*/ 668741 w 736980"/>
                  <a:gd name="connsiteY1" fmla="*/ 1080208 h 1243982"/>
                  <a:gd name="connsiteX2" fmla="*/ 627798 w 736980"/>
                  <a:gd name="connsiteY2" fmla="*/ 1066561 h 1243982"/>
                  <a:gd name="connsiteX3" fmla="*/ 559559 w 736980"/>
                  <a:gd name="connsiteY3" fmla="*/ 1011970 h 1243982"/>
                  <a:gd name="connsiteX4" fmla="*/ 491320 w 736980"/>
                  <a:gd name="connsiteY4" fmla="*/ 957379 h 1243982"/>
                  <a:gd name="connsiteX5" fmla="*/ 504968 w 736980"/>
                  <a:gd name="connsiteY5" fmla="*/ 902788 h 1243982"/>
                  <a:gd name="connsiteX6" fmla="*/ 532263 w 736980"/>
                  <a:gd name="connsiteY6" fmla="*/ 820901 h 1243982"/>
                  <a:gd name="connsiteX7" fmla="*/ 518615 w 736980"/>
                  <a:gd name="connsiteY7" fmla="*/ 739014 h 1243982"/>
                  <a:gd name="connsiteX8" fmla="*/ 436729 w 736980"/>
                  <a:gd name="connsiteY8" fmla="*/ 670776 h 1243982"/>
                  <a:gd name="connsiteX9" fmla="*/ 395786 w 736980"/>
                  <a:gd name="connsiteY9" fmla="*/ 657128 h 1243982"/>
                  <a:gd name="connsiteX10" fmla="*/ 354842 w 736980"/>
                  <a:gd name="connsiteY10" fmla="*/ 629832 h 1243982"/>
                  <a:gd name="connsiteX11" fmla="*/ 327547 w 736980"/>
                  <a:gd name="connsiteY11" fmla="*/ 588889 h 1243982"/>
                  <a:gd name="connsiteX12" fmla="*/ 368490 w 736980"/>
                  <a:gd name="connsiteY12" fmla="*/ 561594 h 1243982"/>
                  <a:gd name="connsiteX13" fmla="*/ 395786 w 736980"/>
                  <a:gd name="connsiteY13" fmla="*/ 520650 h 1243982"/>
                  <a:gd name="connsiteX14" fmla="*/ 368490 w 736980"/>
                  <a:gd name="connsiteY14" fmla="*/ 438764 h 1243982"/>
                  <a:gd name="connsiteX15" fmla="*/ 286603 w 736980"/>
                  <a:gd name="connsiteY15" fmla="*/ 397820 h 1243982"/>
                  <a:gd name="connsiteX16" fmla="*/ 191069 w 736980"/>
                  <a:gd name="connsiteY16" fmla="*/ 356877 h 1243982"/>
                  <a:gd name="connsiteX17" fmla="*/ 177421 w 736980"/>
                  <a:gd name="connsiteY17" fmla="*/ 315934 h 1243982"/>
                  <a:gd name="connsiteX18" fmla="*/ 259308 w 736980"/>
                  <a:gd name="connsiteY18" fmla="*/ 261343 h 1243982"/>
                  <a:gd name="connsiteX19" fmla="*/ 286603 w 736980"/>
                  <a:gd name="connsiteY19" fmla="*/ 220400 h 1243982"/>
                  <a:gd name="connsiteX20" fmla="*/ 218365 w 736980"/>
                  <a:gd name="connsiteY20" fmla="*/ 138513 h 1243982"/>
                  <a:gd name="connsiteX21" fmla="*/ 177421 w 736980"/>
                  <a:gd name="connsiteY21" fmla="*/ 124865 h 1243982"/>
                  <a:gd name="connsiteX22" fmla="*/ 95535 w 736980"/>
                  <a:gd name="connsiteY22" fmla="*/ 70274 h 1243982"/>
                  <a:gd name="connsiteX23" fmla="*/ 13648 w 736980"/>
                  <a:gd name="connsiteY23" fmla="*/ 2035 h 1243982"/>
                  <a:gd name="connsiteX24" fmla="*/ 0 w 736980"/>
                  <a:gd name="connsiteY24" fmla="*/ 2035 h 12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36980" h="1243982">
                    <a:moveTo>
                      <a:pt x="736980" y="1243982"/>
                    </a:moveTo>
                    <a:cubicBezTo>
                      <a:pt x="733746" y="1234279"/>
                      <a:pt x="703672" y="1108153"/>
                      <a:pt x="668741" y="1080208"/>
                    </a:cubicBezTo>
                    <a:cubicBezTo>
                      <a:pt x="657508" y="1071221"/>
                      <a:pt x="641446" y="1071110"/>
                      <a:pt x="627798" y="1066561"/>
                    </a:cubicBezTo>
                    <a:cubicBezTo>
                      <a:pt x="549570" y="949219"/>
                      <a:pt x="653734" y="1087309"/>
                      <a:pt x="559559" y="1011970"/>
                    </a:cubicBezTo>
                    <a:cubicBezTo>
                      <a:pt x="471371" y="941420"/>
                      <a:pt x="594230" y="991681"/>
                      <a:pt x="491320" y="957379"/>
                    </a:cubicBezTo>
                    <a:cubicBezTo>
                      <a:pt x="495869" y="939182"/>
                      <a:pt x="499578" y="920754"/>
                      <a:pt x="504968" y="902788"/>
                    </a:cubicBezTo>
                    <a:cubicBezTo>
                      <a:pt x="513236" y="875229"/>
                      <a:pt x="532263" y="820901"/>
                      <a:pt x="532263" y="820901"/>
                    </a:cubicBezTo>
                    <a:cubicBezTo>
                      <a:pt x="527714" y="793605"/>
                      <a:pt x="527366" y="765266"/>
                      <a:pt x="518615" y="739014"/>
                    </a:cubicBezTo>
                    <a:cubicBezTo>
                      <a:pt x="504091" y="695441"/>
                      <a:pt x="476153" y="687672"/>
                      <a:pt x="436729" y="670776"/>
                    </a:cubicBezTo>
                    <a:cubicBezTo>
                      <a:pt x="423506" y="665109"/>
                      <a:pt x="408653" y="663562"/>
                      <a:pt x="395786" y="657128"/>
                    </a:cubicBezTo>
                    <a:cubicBezTo>
                      <a:pt x="381115" y="649792"/>
                      <a:pt x="368490" y="638931"/>
                      <a:pt x="354842" y="629832"/>
                    </a:cubicBezTo>
                    <a:cubicBezTo>
                      <a:pt x="345744" y="616184"/>
                      <a:pt x="324330" y="604973"/>
                      <a:pt x="327547" y="588889"/>
                    </a:cubicBezTo>
                    <a:cubicBezTo>
                      <a:pt x="330764" y="572805"/>
                      <a:pt x="356892" y="573192"/>
                      <a:pt x="368490" y="561594"/>
                    </a:cubicBezTo>
                    <a:cubicBezTo>
                      <a:pt x="380089" y="549995"/>
                      <a:pt x="386687" y="534298"/>
                      <a:pt x="395786" y="520650"/>
                    </a:cubicBezTo>
                    <a:cubicBezTo>
                      <a:pt x="386687" y="493355"/>
                      <a:pt x="395785" y="447863"/>
                      <a:pt x="368490" y="438764"/>
                    </a:cubicBezTo>
                    <a:cubicBezTo>
                      <a:pt x="293421" y="413740"/>
                      <a:pt x="360684" y="440152"/>
                      <a:pt x="286603" y="397820"/>
                    </a:cubicBezTo>
                    <a:cubicBezTo>
                      <a:pt x="239385" y="370838"/>
                      <a:pt x="237001" y="372188"/>
                      <a:pt x="191069" y="356877"/>
                    </a:cubicBezTo>
                    <a:cubicBezTo>
                      <a:pt x="186520" y="343229"/>
                      <a:pt x="169059" y="327640"/>
                      <a:pt x="177421" y="315934"/>
                    </a:cubicBezTo>
                    <a:cubicBezTo>
                      <a:pt x="196489" y="289239"/>
                      <a:pt x="259308" y="261343"/>
                      <a:pt x="259308" y="261343"/>
                    </a:cubicBezTo>
                    <a:cubicBezTo>
                      <a:pt x="268406" y="247695"/>
                      <a:pt x="284283" y="236638"/>
                      <a:pt x="286603" y="220400"/>
                    </a:cubicBezTo>
                    <a:cubicBezTo>
                      <a:pt x="294904" y="162291"/>
                      <a:pt x="260576" y="156603"/>
                      <a:pt x="218365" y="138513"/>
                    </a:cubicBezTo>
                    <a:cubicBezTo>
                      <a:pt x="205142" y="132846"/>
                      <a:pt x="189997" y="131852"/>
                      <a:pt x="177421" y="124865"/>
                    </a:cubicBezTo>
                    <a:cubicBezTo>
                      <a:pt x="148744" y="108933"/>
                      <a:pt x="118732" y="93471"/>
                      <a:pt x="95535" y="70274"/>
                    </a:cubicBezTo>
                    <a:cubicBezTo>
                      <a:pt x="65351" y="40090"/>
                      <a:pt x="51650" y="21036"/>
                      <a:pt x="13648" y="2035"/>
                    </a:cubicBezTo>
                    <a:cubicBezTo>
                      <a:pt x="9579" y="0"/>
                      <a:pt x="4549" y="2035"/>
                      <a:pt x="0" y="2035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800583" y="3657599"/>
                <a:ext cx="174702" cy="1960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953000" y="34290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r</a:t>
              </a:r>
              <a:endParaRPr lang="en-US" sz="2800" b="1" i="1" u="sng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19169" y="6184811"/>
              <a:ext cx="524106" cy="6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</p:grp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752600" y="3505200"/>
          <a:ext cx="2736850" cy="431800"/>
        </p:xfrm>
        <a:graphic>
          <a:graphicData uri="http://schemas.openxmlformats.org/presentationml/2006/ole">
            <p:oleObj spid="_x0000_s79876" name="Equation" r:id="rId4" imgW="1091880" imgH="215640" progId="Equation.3">
              <p:embed/>
            </p:oleObj>
          </a:graphicData>
        </a:graphic>
      </p:graphicFrame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67400" cy="4419600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sz="2800" dirty="0" smtClean="0"/>
              <a:t>Recursive case #3: </a:t>
            </a:r>
            <a:r>
              <a:rPr lang="en-US" sz="2800" i="1" dirty="0" smtClean="0"/>
              <a:t>s</a:t>
            </a:r>
            <a:r>
              <a:rPr lang="en-US" sz="2800" dirty="0" smtClean="0"/>
              <a:t> is a strict ancestor of </a:t>
            </a:r>
            <a:r>
              <a:rPr lang="en-US" sz="2800" i="1" dirty="0" smtClean="0"/>
              <a:t>d</a:t>
            </a:r>
            <a:r>
              <a:rPr lang="en-US" sz="2800" i="1" dirty="0" smtClean="0"/>
              <a:t>.</a:t>
            </a:r>
          </a:p>
          <a:p>
            <a:pPr lvl="0">
              <a:buNone/>
              <a:defRPr/>
            </a:pPr>
            <a:endParaRPr lang="en-US" sz="2800" i="1" dirty="0" smtClean="0"/>
          </a:p>
          <a:p>
            <a:pPr lvl="0">
              <a:buNone/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i="1" dirty="0" smtClean="0"/>
              <a:t>d </a:t>
            </a:r>
            <a:r>
              <a:rPr lang="en-US" dirty="0" smtClean="0"/>
              <a:t>has no child and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)=*	</a:t>
            </a:r>
          </a:p>
          <a:p>
            <a:pPr lvl="1">
              <a:defRPr/>
            </a:pP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 lvl="1">
              <a:defRPr/>
            </a:pPr>
            <a:r>
              <a:rPr lang="en-US" i="1" dirty="0" smtClean="0"/>
              <a:t>s </a:t>
            </a:r>
            <a:r>
              <a:rPr lang="en-US" dirty="0" smtClean="0"/>
              <a:t>is parent of </a:t>
            </a:r>
            <a:r>
              <a:rPr lang="en-US" i="1" dirty="0" smtClean="0"/>
              <a:t>d, s </a:t>
            </a:r>
            <a:r>
              <a:rPr lang="en-US" dirty="0" smtClean="0"/>
              <a:t>has no child </a:t>
            </a:r>
            <a:endParaRPr lang="en-US" dirty="0" smtClean="0"/>
          </a:p>
          <a:p>
            <a:pPr lvl="1"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other than </a:t>
            </a:r>
            <a:r>
              <a:rPr lang="en-US" i="1" dirty="0" smtClean="0"/>
              <a:t>d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)=*</a:t>
            </a:r>
          </a:p>
          <a:p>
            <a:pPr lvl="1">
              <a:defRPr/>
            </a:pPr>
            <a:endParaRPr lang="en-US" i="1" dirty="0" smtClean="0"/>
          </a:p>
          <a:p>
            <a:pPr lvl="5">
              <a:defRPr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</a:t>
            </a:r>
            <a:r>
              <a:rPr kumimoji="0" lang="en-US" sz="4000" kern="12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Expression</a:t>
            </a:r>
            <a:endParaRPr lang="en-US" dirty="0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828800" y="3429000"/>
          <a:ext cx="2609850" cy="533400"/>
        </p:xfrm>
        <a:graphic>
          <a:graphicData uri="http://schemas.openxmlformats.org/presentationml/2006/ole">
            <p:oleObj spid="_x0000_s80898" name="Equation" r:id="rId3" imgW="1041120" imgH="266400" progId="Equation.3">
              <p:embed/>
            </p:oleObj>
          </a:graphicData>
        </a:graphic>
      </p:graphicFrame>
      <p:sp>
        <p:nvSpPr>
          <p:cNvPr id="38" name="Content Placeholder 2"/>
          <p:cNvSpPr txBox="1">
            <a:spLocks/>
          </p:cNvSpPr>
          <p:nvPr/>
        </p:nvSpPr>
        <p:spPr>
          <a:xfrm>
            <a:off x="609600" y="1447800"/>
            <a:ext cx="4800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447800" y="2057400"/>
          <a:ext cx="4745038" cy="533400"/>
        </p:xfrm>
        <a:graphic>
          <a:graphicData uri="http://schemas.openxmlformats.org/presentationml/2006/ole">
            <p:oleObj spid="_x0000_s80899" name="Equation" r:id="rId4" imgW="1892160" imgH="266400" progId="Equation.3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844675" y="5067300"/>
          <a:ext cx="2451100" cy="457200"/>
        </p:xfrm>
        <a:graphic>
          <a:graphicData uri="http://schemas.openxmlformats.org/presentationml/2006/ole">
            <p:oleObj spid="_x0000_s80900" name="Equation" r:id="rId5" imgW="977760" imgH="228600" progId="Equation.3">
              <p:embed/>
            </p:oleObj>
          </a:graphicData>
        </a:graphic>
      </p:graphicFrame>
      <p:grpSp>
        <p:nvGrpSpPr>
          <p:cNvPr id="3" name="Group 42"/>
          <p:cNvGrpSpPr/>
          <p:nvPr/>
        </p:nvGrpSpPr>
        <p:grpSpPr>
          <a:xfrm>
            <a:off x="5105400" y="1295400"/>
            <a:ext cx="3581400" cy="3267857"/>
            <a:chOff x="5105400" y="1295400"/>
            <a:chExt cx="3581400" cy="3267857"/>
          </a:xfrm>
        </p:grpSpPr>
        <p:sp>
          <p:nvSpPr>
            <p:cNvPr id="22" name="Oval 21"/>
            <p:cNvSpPr/>
            <p:nvPr/>
          </p:nvSpPr>
          <p:spPr>
            <a:xfrm>
              <a:off x="7620000" y="14478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2400" y="3505200"/>
              <a:ext cx="524107" cy="6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48600" y="1295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endParaRPr lang="en-US" sz="2800" b="1" i="1" u="sng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543800" y="35052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105400" y="1524000"/>
              <a:ext cx="3581400" cy="3039257"/>
            </a:xfrm>
            <a:prstGeom prst="triangle">
              <a:avLst>
                <a:gd name="adj" fmla="val 7307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27325" y="1643449"/>
              <a:ext cx="257432" cy="1952367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5105400" y="1295400"/>
            <a:ext cx="3581400" cy="3267857"/>
            <a:chOff x="1676400" y="3200400"/>
            <a:chExt cx="3581400" cy="3267857"/>
          </a:xfrm>
        </p:grpSpPr>
        <p:sp>
          <p:nvSpPr>
            <p:cNvPr id="49" name="Isosceles Triangle 48"/>
            <p:cNvSpPr/>
            <p:nvPr/>
          </p:nvSpPr>
          <p:spPr>
            <a:xfrm>
              <a:off x="1676400" y="3429000"/>
              <a:ext cx="3581400" cy="3039257"/>
            </a:xfrm>
            <a:prstGeom prst="triangle">
              <a:avLst>
                <a:gd name="adj" fmla="val 73078"/>
              </a:avLst>
            </a:prstGeom>
            <a:solidFill>
              <a:srgbClr val="CC99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1676400" y="5029200"/>
              <a:ext cx="3581400" cy="1439057"/>
            </a:xfrm>
            <a:prstGeom prst="triangle">
              <a:avLst>
                <a:gd name="adj" fmla="val 7298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191000" y="33528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43400" y="5410200"/>
              <a:ext cx="524107" cy="6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19600" y="3200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endParaRPr lang="en-US" sz="2800" b="1" i="1" u="sng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114800" y="54102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98325" y="3548449"/>
              <a:ext cx="257432" cy="1952367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91000" y="4876800"/>
              <a:ext cx="174702" cy="19608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2590800" y="5562600"/>
              <a:ext cx="1981200" cy="905657"/>
            </a:xfrm>
            <a:prstGeom prst="triangle">
              <a:avLst>
                <a:gd name="adj" fmla="val 82863"/>
              </a:avLst>
            </a:prstGeom>
            <a:solidFill>
              <a:srgbClr val="3333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33800" y="58674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2800" y="45720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67200" y="45720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p</a:t>
              </a:r>
              <a:endParaRPr lang="en-US" sz="2800" b="1" i="1" u="sng" dirty="0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67400" cy="4419600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sz="2800" dirty="0" smtClean="0"/>
              <a:t>Recursive case #4: </a:t>
            </a:r>
            <a:r>
              <a:rPr lang="en-US" sz="2800" i="1" dirty="0" smtClean="0"/>
              <a:t>s</a:t>
            </a:r>
            <a:r>
              <a:rPr lang="en-US" sz="2800" dirty="0" smtClean="0"/>
              <a:t> = </a:t>
            </a:r>
            <a:r>
              <a:rPr lang="en-US" sz="2800" i="1" dirty="0" smtClean="0"/>
              <a:t>d </a:t>
            </a:r>
            <a:r>
              <a:rPr lang="en-US" sz="2800" dirty="0" smtClean="0"/>
              <a:t>is the root</a:t>
            </a:r>
            <a:r>
              <a:rPr lang="en-US" sz="2800" i="1" dirty="0" smtClean="0"/>
              <a:t>.</a:t>
            </a:r>
          </a:p>
          <a:p>
            <a:pPr lvl="0">
              <a:buNone/>
              <a:defRPr/>
            </a:pPr>
            <a:endParaRPr lang="en-US" sz="2800" i="1" dirty="0" smtClean="0"/>
          </a:p>
          <a:p>
            <a:pPr lvl="0">
              <a:buNone/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)=*	</a:t>
            </a:r>
          </a:p>
          <a:p>
            <a:pPr lvl="1">
              <a:defRPr/>
            </a:pP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</a:t>
            </a:r>
            <a:r>
              <a:rPr kumimoji="0" lang="en-US" sz="4000" kern="12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Expression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9600" y="1447800"/>
            <a:ext cx="4800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524000" y="2057400"/>
          <a:ext cx="7227888" cy="508000"/>
        </p:xfrm>
        <a:graphic>
          <a:graphicData uri="http://schemas.openxmlformats.org/presentationml/2006/ole">
            <p:oleObj spid="_x0000_s15363" name="Equation" r:id="rId3" imgW="2882880" imgH="253800" progId="Equation.3">
              <p:embed/>
            </p:oleObj>
          </a:graphicData>
        </a:graphic>
      </p:graphicFrame>
      <p:grpSp>
        <p:nvGrpSpPr>
          <p:cNvPr id="3" name="Group 42"/>
          <p:cNvGrpSpPr/>
          <p:nvPr/>
        </p:nvGrpSpPr>
        <p:grpSpPr>
          <a:xfrm>
            <a:off x="5638800" y="2667000"/>
            <a:ext cx="2971800" cy="2209801"/>
            <a:chOff x="5943600" y="1295400"/>
            <a:chExt cx="2971800" cy="2209801"/>
          </a:xfrm>
        </p:grpSpPr>
        <p:sp>
          <p:nvSpPr>
            <p:cNvPr id="22" name="Oval 21"/>
            <p:cNvSpPr/>
            <p:nvPr/>
          </p:nvSpPr>
          <p:spPr>
            <a:xfrm>
              <a:off x="7620000" y="14478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48600" y="12954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r>
                <a:rPr lang="en-US" sz="2800" b="1" i="1" dirty="0" smtClean="0"/>
                <a:t>, </a:t>
              </a:r>
              <a:r>
                <a:rPr lang="en-US" sz="2800" b="1" i="1" u="sng" dirty="0" smtClean="0"/>
                <a:t>d</a:t>
              </a:r>
              <a:endParaRPr lang="en-US" sz="2800" b="1" i="1" u="sng" dirty="0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943600" y="1524001"/>
              <a:ext cx="2971800" cy="1981200"/>
            </a:xfrm>
            <a:prstGeom prst="triangle">
              <a:avLst>
                <a:gd name="adj" fmla="val 59853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38800" y="2667000"/>
            <a:ext cx="2971800" cy="2503454"/>
            <a:chOff x="6172200" y="3886200"/>
            <a:chExt cx="2971800" cy="2503454"/>
          </a:xfrm>
        </p:grpSpPr>
        <p:sp>
          <p:nvSpPr>
            <p:cNvPr id="39" name="Isosceles Triangle 38"/>
            <p:cNvSpPr/>
            <p:nvPr/>
          </p:nvSpPr>
          <p:spPr>
            <a:xfrm>
              <a:off x="7696200" y="4114800"/>
              <a:ext cx="1066800" cy="1981200"/>
            </a:xfrm>
            <a:prstGeom prst="triangle">
              <a:avLst>
                <a:gd name="adj" fmla="val 23754"/>
              </a:avLst>
            </a:prstGeom>
            <a:solidFill>
              <a:srgbClr val="3333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 rot="7500000">
              <a:off x="6282414" y="5014490"/>
              <a:ext cx="2365901" cy="384428"/>
            </a:xfrm>
            <a:prstGeom prst="triangle">
              <a:avLst>
                <a:gd name="adj" fmla="val 87097"/>
              </a:avLst>
            </a:prstGeom>
            <a:solidFill>
              <a:srgbClr val="3333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20000" y="45720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…</a:t>
              </a:r>
              <a:endParaRPr lang="en-US" sz="2800" b="1" i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467600" y="4800600"/>
              <a:ext cx="174702" cy="19608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81800" y="5486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42"/>
            <p:cNvGrpSpPr/>
            <p:nvPr/>
          </p:nvGrpSpPr>
          <p:grpSpPr>
            <a:xfrm>
              <a:off x="6172200" y="3886200"/>
              <a:ext cx="2971800" cy="2209801"/>
              <a:chOff x="5943600" y="1295400"/>
              <a:chExt cx="2971800" cy="220980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620000" y="1447800"/>
                <a:ext cx="174702" cy="19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48600" y="129540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u="sng" dirty="0" smtClean="0"/>
                  <a:t>s</a:t>
                </a:r>
                <a:r>
                  <a:rPr lang="en-US" sz="2800" b="1" i="1" dirty="0" smtClean="0"/>
                  <a:t>, </a:t>
                </a:r>
                <a:r>
                  <a:rPr lang="en-US" sz="2800" b="1" i="1" u="sng" dirty="0" smtClean="0"/>
                  <a:t>d</a:t>
                </a:r>
                <a:endParaRPr lang="en-US" sz="2800" b="1" i="1" u="sng" dirty="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943600" y="1524001"/>
                <a:ext cx="2971800" cy="1981200"/>
              </a:xfrm>
              <a:prstGeom prst="triangle">
                <a:avLst>
                  <a:gd name="adj" fmla="val 59853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8077200" y="4800600"/>
              <a:ext cx="174702" cy="19608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53400" y="5486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err="1" smtClean="0">
                  <a:solidFill>
                    <a:schemeClr val="bg1"/>
                  </a:solidFill>
                </a:rPr>
                <a:t>n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86600" y="4800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c</a:t>
              </a:r>
              <a:r>
                <a:rPr lang="en-US" sz="2800" b="1" i="1" baseline="-25000" dirty="0" smtClean="0"/>
                <a:t>1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2400" y="4800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 smtClean="0"/>
                <a:t>c</a:t>
              </a:r>
              <a:r>
                <a:rPr lang="en-US" sz="2800" b="1" i="1" baseline="-25000" dirty="0" err="1" smtClean="0"/>
                <a:t>n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cxnSp>
          <p:nvCxnSpPr>
            <p:cNvPr id="51" name="Straight Connector 50"/>
            <p:cNvCxnSpPr>
              <a:stCxn id="29" idx="4"/>
              <a:endCxn id="46" idx="1"/>
            </p:cNvCxnSpPr>
            <p:nvPr/>
          </p:nvCxnSpPr>
          <p:spPr>
            <a:xfrm rot="5400000">
              <a:off x="7478512" y="4376170"/>
              <a:ext cx="598929" cy="315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9" idx="4"/>
            </p:cNvCxnSpPr>
            <p:nvPr/>
          </p:nvCxnSpPr>
          <p:spPr>
            <a:xfrm rot="16200000" flipH="1">
              <a:off x="7761716" y="4408915"/>
              <a:ext cx="565919" cy="21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524000" y="3429000"/>
          <a:ext cx="3503613" cy="965200"/>
        </p:xfrm>
        <a:graphic>
          <a:graphicData uri="http://schemas.openxmlformats.org/presentationml/2006/ole">
            <p:oleObj spid="_x0000_s15365" name="Equation" r:id="rId4" imgW="1396800" imgH="482400" progId="Equation.3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Equivalences of Query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Theorem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i="1" dirty="0" smtClean="0"/>
              <a:t>	The query languages </a:t>
            </a:r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,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and </a:t>
            </a:r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i="1" dirty="0" smtClean="0"/>
              <a:t> are all equivalent in expressive power, and there exist translation algorithms between any two of them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	Path</a:t>
            </a:r>
            <a:r>
              <a:rPr lang="en-US" baseline="30000" dirty="0" smtClean="0"/>
              <a:t>+  </a:t>
            </a:r>
            <a:r>
              <a:rPr lang="en-US" dirty="0" smtClean="0"/>
              <a:t> exp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/>
              <a:t>   </a:t>
            </a:r>
            <a:r>
              <a:rPr lang="en-US" i="1" dirty="0" smtClean="0">
                <a:latin typeface="Berlin Sans FB Demi" pitchFamily="34" charset="0"/>
              </a:rPr>
              <a:t>T</a:t>
            </a:r>
            <a:r>
              <a:rPr lang="en-US" i="1" dirty="0" smtClean="0"/>
              <a:t>  </a:t>
            </a:r>
            <a:r>
              <a:rPr lang="en-US" dirty="0" smtClean="0"/>
              <a:t>query</a:t>
            </a:r>
            <a:r>
              <a:rPr lang="en-US" i="1" dirty="0" smtClean="0"/>
              <a:t>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P</a:t>
            </a:r>
            <a:r>
              <a:rPr lang="en-US" baseline="-25000" dirty="0" smtClean="0"/>
              <a:t>2</a:t>
            </a:r>
            <a:r>
              <a:rPr lang="en-US" dirty="0" smtClean="0"/>
              <a:t>) exp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76400" y="3886200"/>
            <a:ext cx="4191000" cy="533400"/>
            <a:chOff x="1676400" y="3429000"/>
            <a:chExt cx="2438400" cy="533400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H="1">
              <a:off x="1410494" y="36949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3429000"/>
              <a:ext cx="2438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48100" y="36957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studied</a:t>
            </a:r>
          </a:p>
          <a:p>
            <a:r>
              <a:rPr lang="en-US" dirty="0" smtClean="0"/>
              <a:t>Equivalences of query languages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Normal form</a:t>
            </a:r>
          </a:p>
          <a:p>
            <a:r>
              <a:rPr lang="en-US" dirty="0" smtClean="0"/>
              <a:t>Resolution expressiveness</a:t>
            </a:r>
          </a:p>
          <a:p>
            <a:r>
              <a:rPr lang="en-US" dirty="0" smtClean="0"/>
              <a:t>Efficient query evaluation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4582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Observation about the tree query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Path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transformation:</a:t>
            </a:r>
          </a:p>
          <a:p>
            <a:pPr lvl="6">
              <a:buNone/>
            </a:pPr>
            <a:endParaRPr lang="en-US" sz="100" dirty="0" smtClean="0"/>
          </a:p>
          <a:p>
            <a:pPr lvl="1">
              <a:buNone/>
            </a:pPr>
            <a:r>
              <a:rPr lang="en-US" dirty="0" smtClean="0"/>
              <a:t>The resultant 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) expression is of the form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where </a:t>
            </a:r>
          </a:p>
          <a:p>
            <a:pPr lvl="1"/>
            <a:r>
              <a:rPr lang="en-US" dirty="0" smtClean="0"/>
              <a:t>m≥0 and n ≥0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i="1" dirty="0" smtClean="0"/>
              <a:t> = u</a:t>
            </a:r>
            <a:r>
              <a:rPr lang="en-US" i="1" baseline="-25000" dirty="0" smtClean="0"/>
              <a:t>m </a:t>
            </a:r>
            <a:r>
              <a:rPr lang="en-US" i="1" dirty="0" smtClean="0"/>
              <a:t>,…, u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1 </a:t>
            </a:r>
            <a:r>
              <a:rPr lang="en-US" i="1" dirty="0" smtClean="0"/>
              <a:t>,…, 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n</a:t>
            </a:r>
            <a:r>
              <a:rPr lang="en-US" dirty="0" smtClean="0"/>
              <a:t>) are of the form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top</a:t>
            </a:r>
            <a:r>
              <a:rPr lang="en-US" i="1" baseline="-25000" dirty="0" smtClean="0"/>
              <a:t> </a:t>
            </a:r>
            <a:r>
              <a:rPr lang="en-US" dirty="0" smtClean="0"/>
              <a:t> is of the form</a:t>
            </a:r>
          </a:p>
          <a:p>
            <a:pPr lvl="2">
              <a:buNone/>
            </a:pPr>
            <a:r>
              <a:rPr lang="en-US" sz="2400" i="1" dirty="0" smtClean="0"/>
              <a:t>E </a:t>
            </a:r>
            <a:r>
              <a:rPr lang="en-US" sz="2400" dirty="0" smtClean="0"/>
              <a:t>is a </a:t>
            </a:r>
            <a:r>
              <a:rPr lang="en-US" sz="2400" b="1" dirty="0" err="1" smtClean="0">
                <a:solidFill>
                  <a:srgbClr val="C00000"/>
                </a:solidFill>
              </a:rPr>
              <a:t>DPath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/>
              <a:t>expression.</a:t>
            </a:r>
            <a:endParaRPr lang="en-US" sz="2400" i="1" dirty="0" smtClean="0"/>
          </a:p>
          <a:p>
            <a:pPr lvl="1"/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6635750" cy="533400"/>
          </a:xfrm>
          <a:prstGeom prst="rect">
            <a:avLst/>
          </a:prstGeom>
          <a:noFill/>
        </p:spPr>
      </p:pic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883275" y="3962400"/>
          <a:ext cx="1943100" cy="414338"/>
        </p:xfrm>
        <a:graphic>
          <a:graphicData uri="http://schemas.openxmlformats.org/presentationml/2006/ole">
            <p:oleObj spid="_x0000_s30725" name="Equation" r:id="rId4" imgW="774360" imgH="2412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140075" y="4419600"/>
          <a:ext cx="3216275" cy="414338"/>
        </p:xfrm>
        <a:graphic>
          <a:graphicData uri="http://schemas.openxmlformats.org/presentationml/2006/ole">
            <p:oleObj spid="_x0000_s30726" name="Equation" r:id="rId5" imgW="1282680" imgH="2412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279900" y="5257800"/>
          <a:ext cx="3862388" cy="555625"/>
        </p:xfrm>
        <a:graphic>
          <a:graphicData uri="http://schemas.openxmlformats.org/presentationml/2006/ole">
            <p:oleObj spid="_x0000_s30727" name="Equation" r:id="rId6" imgW="1854000" imgH="2664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43600" y="1"/>
            <a:ext cx="2590800" cy="1676399"/>
            <a:chOff x="4648200" y="914400"/>
            <a:chExt cx="4038600" cy="2743201"/>
          </a:xfrm>
        </p:grpSpPr>
        <p:sp>
          <p:nvSpPr>
            <p:cNvPr id="11" name="Isosceles Triangle 10"/>
            <p:cNvSpPr/>
            <p:nvPr/>
          </p:nvSpPr>
          <p:spPr>
            <a:xfrm>
              <a:off x="4648200" y="1143001"/>
              <a:ext cx="4038600" cy="2514600"/>
            </a:xfrm>
            <a:prstGeom prst="triangle">
              <a:avLst>
                <a:gd name="adj" fmla="val 5730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0" y="1066800"/>
              <a:ext cx="174702" cy="1960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3124200"/>
              <a:ext cx="381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6600" y="914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r</a:t>
              </a:r>
              <a:endParaRPr lang="en-US" sz="2800" b="1" i="1" u="sng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467600" y="32766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Freeform 15"/>
            <p:cNvSpPr/>
            <p:nvPr/>
          </p:nvSpPr>
          <p:spPr>
            <a:xfrm rot="480000">
              <a:off x="6688768" y="1232875"/>
              <a:ext cx="257432" cy="871151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29400" y="2133600"/>
              <a:ext cx="174702" cy="1960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1" y="19812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t</a:t>
              </a:r>
              <a:endParaRPr lang="en-US" sz="2800" b="1" i="1" u="sng" dirty="0"/>
            </a:p>
          </p:txBody>
        </p:sp>
        <p:sp>
          <p:nvSpPr>
            <p:cNvPr id="19" name="Freeform 18"/>
            <p:cNvSpPr/>
            <p:nvPr/>
          </p:nvSpPr>
          <p:spPr>
            <a:xfrm rot="2100000">
              <a:off x="6269285" y="2221651"/>
              <a:ext cx="257432" cy="685394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19800" y="27432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 rot="19500000" flipH="1">
              <a:off x="7054031" y="2166429"/>
              <a:ext cx="257432" cy="1296109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2819400"/>
              <a:ext cx="381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60960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E(</a:t>
            </a:r>
            <a:r>
              <a:rPr lang="en-US" sz="3200" b="1" i="1" dirty="0" err="1" smtClean="0">
                <a:solidFill>
                  <a:srgbClr val="7030A0"/>
                </a:solidFill>
              </a:rPr>
              <a:t>T</a:t>
            </a:r>
            <a:r>
              <a:rPr lang="en-US" sz="3200" b="1" i="1" baseline="-25000" dirty="0" err="1" smtClean="0">
                <a:solidFill>
                  <a:srgbClr val="7030A0"/>
                </a:solidFill>
              </a:rPr>
              <a:t>ts</a:t>
            </a:r>
            <a:r>
              <a:rPr lang="en-US" sz="3200" b="1" i="1" dirty="0" smtClean="0">
                <a:solidFill>
                  <a:srgbClr val="7030A0"/>
                </a:solidFill>
              </a:rPr>
              <a:t>) </a:t>
            </a:r>
            <a:r>
              <a:rPr lang="en-US" sz="3200" b="1" i="1" baseline="30000" dirty="0" smtClean="0"/>
              <a:t>-1</a:t>
            </a:r>
            <a:r>
              <a:rPr lang="en-US" sz="3200" b="1" i="1" dirty="0" smtClean="0"/>
              <a:t>; </a:t>
            </a:r>
            <a:r>
              <a:rPr lang="en-US" sz="3200" b="1" i="1" dirty="0" smtClean="0">
                <a:solidFill>
                  <a:srgbClr val="00B050"/>
                </a:solidFill>
              </a:rPr>
              <a:t>E(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</a:t>
            </a:r>
            <a:r>
              <a:rPr lang="en-US" sz="3200" b="1" i="1" baseline="-25000" dirty="0" err="1" smtClean="0">
                <a:solidFill>
                  <a:srgbClr val="00B050"/>
                </a:solidFill>
              </a:rPr>
              <a:t>tt</a:t>
            </a:r>
            <a:r>
              <a:rPr lang="en-US" sz="3200" b="1" i="1" dirty="0" smtClean="0">
                <a:solidFill>
                  <a:srgbClr val="00B050"/>
                </a:solidFill>
              </a:rPr>
              <a:t>)</a:t>
            </a:r>
            <a:r>
              <a:rPr lang="en-US" sz="3200" b="1" i="1" dirty="0" smtClean="0"/>
              <a:t> ; </a:t>
            </a:r>
            <a:r>
              <a:rPr lang="en-US" sz="3200" b="1" i="1" dirty="0" smtClean="0">
                <a:latin typeface="Symbol" pitchFamily="18" charset="2"/>
              </a:rPr>
              <a:t>P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 (</a:t>
            </a:r>
            <a:r>
              <a:rPr lang="en-US" sz="3200" b="1" i="1" dirty="0" smtClean="0">
                <a:solidFill>
                  <a:schemeClr val="accent2"/>
                </a:solidFill>
              </a:rPr>
              <a:t>E(</a:t>
            </a:r>
            <a:r>
              <a:rPr lang="en-US" sz="3200" b="1" i="1" dirty="0" err="1" smtClean="0">
                <a:solidFill>
                  <a:schemeClr val="accent2"/>
                </a:solidFill>
              </a:rPr>
              <a:t>T</a:t>
            </a:r>
            <a:r>
              <a:rPr lang="en-US" sz="3200" b="1" i="1" baseline="-25000" dirty="0" err="1" smtClean="0">
                <a:solidFill>
                  <a:schemeClr val="accent2"/>
                </a:solidFill>
              </a:rPr>
              <a:t>rt</a:t>
            </a:r>
            <a:r>
              <a:rPr lang="en-US" sz="3200" b="1" i="1" dirty="0" smtClean="0">
                <a:solidFill>
                  <a:schemeClr val="accent2"/>
                </a:solidFill>
              </a:rPr>
              <a:t>)</a:t>
            </a:r>
            <a:r>
              <a:rPr lang="en-US" sz="3200" b="1" i="1" dirty="0" smtClean="0"/>
              <a:t>); </a:t>
            </a:r>
            <a:r>
              <a:rPr lang="en-US" sz="3200" b="1" i="1" dirty="0" smtClean="0">
                <a:solidFill>
                  <a:srgbClr val="3333CC"/>
                </a:solidFill>
              </a:rPr>
              <a:t>E(</a:t>
            </a:r>
            <a:r>
              <a:rPr lang="en-US" sz="3200" b="1" i="1" dirty="0" err="1" smtClean="0">
                <a:solidFill>
                  <a:srgbClr val="3333CC"/>
                </a:solidFill>
              </a:rPr>
              <a:t>T</a:t>
            </a:r>
            <a:r>
              <a:rPr lang="en-US" sz="3200" b="1" i="1" baseline="-25000" dirty="0" err="1" smtClean="0">
                <a:solidFill>
                  <a:srgbClr val="3333CC"/>
                </a:solidFill>
              </a:rPr>
              <a:t>td</a:t>
            </a:r>
            <a:r>
              <a:rPr lang="en-US" sz="3200" b="1" i="1" dirty="0" smtClean="0">
                <a:solidFill>
                  <a:srgbClr val="3333CC"/>
                </a:solidFill>
              </a:rPr>
              <a:t>)</a:t>
            </a:r>
          </a:p>
          <a:p>
            <a:pPr>
              <a:buNone/>
            </a:pP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sz="2400" b="1" i="1" dirty="0" smtClean="0"/>
              <a:t>E(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ts</a:t>
            </a:r>
            <a:r>
              <a:rPr lang="en-US" sz="2400" b="1" i="1" dirty="0" smtClean="0"/>
              <a:t>), E(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tt</a:t>
            </a:r>
            <a:r>
              <a:rPr lang="en-US" sz="2400" b="1" i="1" dirty="0" smtClean="0"/>
              <a:t>),E(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rt</a:t>
            </a:r>
            <a:r>
              <a:rPr lang="en-US" sz="2400" b="1" i="1" dirty="0" smtClean="0"/>
              <a:t>),E(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td</a:t>
            </a:r>
            <a:r>
              <a:rPr lang="en-US" sz="2400" b="1" i="1" dirty="0" smtClean="0"/>
              <a:t>) </a:t>
            </a:r>
            <a:r>
              <a:rPr lang="en-US" sz="2400" dirty="0" smtClean="0"/>
              <a:t>are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>
                <a:solidFill>
                  <a:srgbClr val="C00000"/>
                </a:solidFill>
              </a:rPr>
              <a:t>DPath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/>
              <a:t>expressions</a:t>
            </a:r>
            <a:endParaRPr lang="en-US" sz="2400" b="1" dirty="0" smtClean="0"/>
          </a:p>
          <a:p>
            <a:pPr>
              <a:buNone/>
            </a:pPr>
            <a:endParaRPr lang="en-US" sz="2400" b="1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25597" y="2438400"/>
            <a:ext cx="3077921" cy="2286000"/>
            <a:chOff x="5225597" y="1219200"/>
            <a:chExt cx="3077921" cy="2286000"/>
          </a:xfrm>
        </p:grpSpPr>
        <p:sp>
          <p:nvSpPr>
            <p:cNvPr id="24" name="Isosceles Triangle 23"/>
            <p:cNvSpPr/>
            <p:nvPr/>
          </p:nvSpPr>
          <p:spPr>
            <a:xfrm>
              <a:off x="6400800" y="2286000"/>
              <a:ext cx="533400" cy="1219200"/>
            </a:xfrm>
            <a:prstGeom prst="triangle">
              <a:avLst>
                <a:gd name="adj" fmla="val 60980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2900000" flipH="1">
              <a:off x="6274166" y="2725812"/>
              <a:ext cx="2029352" cy="729693"/>
            </a:xfrm>
            <a:prstGeom prst="triangle">
              <a:avLst>
                <a:gd name="adj" fmla="val 69542"/>
              </a:avLst>
            </a:prstGeom>
            <a:solidFill>
              <a:srgbClr val="3333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400800" y="1219200"/>
              <a:ext cx="914400" cy="981857"/>
            </a:xfrm>
            <a:prstGeom prst="triangle">
              <a:avLst>
                <a:gd name="adj" fmla="val 60980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8700000">
              <a:off x="5225597" y="2666403"/>
              <a:ext cx="1895287" cy="729693"/>
            </a:xfrm>
            <a:prstGeom prst="triangle">
              <a:avLst>
                <a:gd name="adj" fmla="val 69542"/>
              </a:avLst>
            </a:prstGeom>
            <a:solidFill>
              <a:srgbClr val="CC99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9718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err="1" smtClean="0">
                  <a:solidFill>
                    <a:schemeClr val="bg1"/>
                  </a:solidFill>
                </a:rPr>
                <a:t>ts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29718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err="1" smtClean="0">
                  <a:solidFill>
                    <a:schemeClr val="bg1"/>
                  </a:solidFill>
                </a:rPr>
                <a:t>td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05600" y="16002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err="1" smtClean="0">
                  <a:solidFill>
                    <a:schemeClr val="bg1"/>
                  </a:solidFill>
                </a:rPr>
                <a:t>rt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00800" y="2895600"/>
              <a:ext cx="524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schemeClr val="bg1"/>
                  </a:solidFill>
                </a:rPr>
                <a:t>T</a:t>
              </a:r>
              <a:r>
                <a:rPr lang="en-US" sz="2800" i="1" baseline="-25000" dirty="0" err="1" smtClean="0">
                  <a:solidFill>
                    <a:schemeClr val="bg1"/>
                  </a:solidFill>
                </a:rPr>
                <a:t>tt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</a:t>
              </a:r>
              <a:endParaRPr lang="en-US" sz="2800" b="1" i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48200" y="2209800"/>
            <a:ext cx="4038600" cy="2743201"/>
            <a:chOff x="4648200" y="914400"/>
            <a:chExt cx="4038600" cy="2743201"/>
          </a:xfrm>
        </p:grpSpPr>
        <p:sp>
          <p:nvSpPr>
            <p:cNvPr id="5" name="Isosceles Triangle 4"/>
            <p:cNvSpPr/>
            <p:nvPr/>
          </p:nvSpPr>
          <p:spPr>
            <a:xfrm>
              <a:off x="4648200" y="1143001"/>
              <a:ext cx="4038600" cy="2514600"/>
            </a:xfrm>
            <a:prstGeom prst="triangle">
              <a:avLst>
                <a:gd name="adj" fmla="val 5730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858000" y="1066800"/>
              <a:ext cx="174702" cy="1960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3124200"/>
              <a:ext cx="381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d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914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r</a:t>
              </a:r>
              <a:endParaRPr lang="en-US" sz="2800" b="1" i="1" u="sng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467600" y="32766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 rot="480000">
              <a:off x="6688768" y="1232875"/>
              <a:ext cx="257432" cy="871151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29400" y="2133600"/>
              <a:ext cx="174702" cy="1960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1" y="19812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t</a:t>
              </a:r>
              <a:endParaRPr lang="en-US" sz="2800" b="1" i="1" u="sng" dirty="0"/>
            </a:p>
          </p:txBody>
        </p:sp>
        <p:sp>
          <p:nvSpPr>
            <p:cNvPr id="17" name="Freeform 16"/>
            <p:cNvSpPr/>
            <p:nvPr/>
          </p:nvSpPr>
          <p:spPr>
            <a:xfrm rot="2100000">
              <a:off x="6269285" y="2221651"/>
              <a:ext cx="257432" cy="685394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19800" y="2743200"/>
              <a:ext cx="174702" cy="1960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Freeform 18"/>
            <p:cNvSpPr/>
            <p:nvPr/>
          </p:nvSpPr>
          <p:spPr>
            <a:xfrm rot="19500000" flipH="1">
              <a:off x="7054031" y="2166429"/>
              <a:ext cx="257432" cy="1296109"/>
            </a:xfrm>
            <a:custGeom>
              <a:avLst/>
              <a:gdLst>
                <a:gd name="connsiteX0" fmla="*/ 170934 w 257432"/>
                <a:gd name="connsiteY0" fmla="*/ 0 h 1952367"/>
                <a:gd name="connsiteX1" fmla="*/ 245075 w 257432"/>
                <a:gd name="connsiteY1" fmla="*/ 370702 h 1952367"/>
                <a:gd name="connsiteX2" fmla="*/ 96794 w 257432"/>
                <a:gd name="connsiteY2" fmla="*/ 593124 h 1952367"/>
                <a:gd name="connsiteX3" fmla="*/ 208005 w 257432"/>
                <a:gd name="connsiteY3" fmla="*/ 864973 h 1952367"/>
                <a:gd name="connsiteX4" fmla="*/ 72080 w 257432"/>
                <a:gd name="connsiteY4" fmla="*/ 1136821 h 1952367"/>
                <a:gd name="connsiteX5" fmla="*/ 183291 w 257432"/>
                <a:gd name="connsiteY5" fmla="*/ 1408670 h 1952367"/>
                <a:gd name="connsiteX6" fmla="*/ 10297 w 257432"/>
                <a:gd name="connsiteY6" fmla="*/ 1692875 h 1952367"/>
                <a:gd name="connsiteX7" fmla="*/ 121507 w 257432"/>
                <a:gd name="connsiteY7" fmla="*/ 1952367 h 1952367"/>
                <a:gd name="connsiteX8" fmla="*/ 121507 w 257432"/>
                <a:gd name="connsiteY8" fmla="*/ 1952367 h 1952367"/>
                <a:gd name="connsiteX9" fmla="*/ 121507 w 257432"/>
                <a:gd name="connsiteY9" fmla="*/ 1952367 h 19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2" h="1952367">
                  <a:moveTo>
                    <a:pt x="170934" y="0"/>
                  </a:moveTo>
                  <a:cubicBezTo>
                    <a:pt x="214183" y="135924"/>
                    <a:pt x="257432" y="271848"/>
                    <a:pt x="245075" y="370702"/>
                  </a:cubicBezTo>
                  <a:cubicBezTo>
                    <a:pt x="232718" y="469556"/>
                    <a:pt x="102972" y="510746"/>
                    <a:pt x="96794" y="593124"/>
                  </a:cubicBezTo>
                  <a:cubicBezTo>
                    <a:pt x="90616" y="675503"/>
                    <a:pt x="212124" y="774357"/>
                    <a:pt x="208005" y="864973"/>
                  </a:cubicBezTo>
                  <a:cubicBezTo>
                    <a:pt x="203886" y="955589"/>
                    <a:pt x="76199" y="1046205"/>
                    <a:pt x="72080" y="1136821"/>
                  </a:cubicBezTo>
                  <a:cubicBezTo>
                    <a:pt x="67961" y="1227437"/>
                    <a:pt x="193588" y="1315994"/>
                    <a:pt x="183291" y="1408670"/>
                  </a:cubicBezTo>
                  <a:cubicBezTo>
                    <a:pt x="172994" y="1501346"/>
                    <a:pt x="20594" y="1602259"/>
                    <a:pt x="10297" y="1692875"/>
                  </a:cubicBezTo>
                  <a:cubicBezTo>
                    <a:pt x="0" y="1783491"/>
                    <a:pt x="121507" y="1952367"/>
                    <a:pt x="121507" y="1952367"/>
                  </a:cubicBezTo>
                  <a:lnTo>
                    <a:pt x="121507" y="1952367"/>
                  </a:lnTo>
                  <a:lnTo>
                    <a:pt x="121507" y="195236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600" y="2819400"/>
              <a:ext cx="381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u="sng" dirty="0" smtClean="0"/>
                <a:t>s</a:t>
              </a:r>
              <a:r>
                <a:rPr lang="en-US" sz="2800" b="1" i="1" dirty="0" smtClean="0"/>
                <a:t> </a:t>
              </a:r>
              <a:endParaRPr lang="en-US" sz="2800" b="1" i="1" u="sng" dirty="0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studied</a:t>
            </a:r>
          </a:p>
          <a:p>
            <a:r>
              <a:rPr lang="en-US" dirty="0" smtClean="0"/>
              <a:t>Equivalences of query languages</a:t>
            </a:r>
          </a:p>
          <a:p>
            <a:r>
              <a:rPr lang="en-US" dirty="0" smtClean="0"/>
              <a:t>Normal form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Resolution expressiveness</a:t>
            </a:r>
          </a:p>
          <a:p>
            <a:r>
              <a:rPr lang="en-US" dirty="0" smtClean="0"/>
              <a:t>Efficient query evaluation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Resolution expressiveness: a language’s ability to distinguish a pairs of nodes of a pair of paths in the document.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Equivalence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20000" cy="4572000"/>
          </a:xfrm>
        </p:spPr>
        <p:txBody>
          <a:bodyPr/>
          <a:lstStyle/>
          <a:p>
            <a:r>
              <a:rPr lang="en-US" dirty="0" smtClean="0"/>
              <a:t>Nodes</a:t>
            </a:r>
            <a:r>
              <a:rPr lang="en-US" i="1" dirty="0" smtClean="0"/>
              <a:t> m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C00000"/>
                </a:solidFill>
              </a:rPr>
              <a:t>expression-related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i="1" dirty="0" smtClean="0"/>
              <a:t>≥</a:t>
            </a:r>
            <a:r>
              <a:rPr lang="en-US" i="1" baseline="-25000" dirty="0" smtClean="0"/>
              <a:t>exp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r>
              <a:rPr lang="en-US" dirty="0" smtClean="0"/>
              <a:t>), if for each expression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)(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 </a:t>
            </a:r>
            <a:r>
              <a:rPr lang="en-US" i="1" dirty="0" smtClean="0">
                <a:sym typeface="Symbol"/>
              </a:rPr>
              <a:t> </a:t>
            </a:r>
            <a:r>
              <a:rPr lang="en-US" dirty="0" smtClean="0"/>
              <a:t> implies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)(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 </a:t>
            </a:r>
            <a:r>
              <a:rPr lang="en-US" i="1" dirty="0" smtClean="0">
                <a:sym typeface="Symbol"/>
              </a:rPr>
              <a:t></a:t>
            </a:r>
            <a:r>
              <a:rPr lang="en-US" dirty="0" smtClean="0"/>
              <a:t> , where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)(</a:t>
            </a:r>
            <a:r>
              <a:rPr lang="en-US" i="1" dirty="0" smtClean="0"/>
              <a:t>m</a:t>
            </a:r>
            <a:r>
              <a:rPr lang="en-US" dirty="0" smtClean="0"/>
              <a:t>) = {</a:t>
            </a:r>
            <a:r>
              <a:rPr lang="en-US" i="1" dirty="0" smtClean="0"/>
              <a:t>n</a:t>
            </a:r>
            <a:r>
              <a:rPr lang="en-US" dirty="0" smtClean="0"/>
              <a:t> | (</a:t>
            </a:r>
            <a:r>
              <a:rPr lang="en-US" i="1" dirty="0" err="1" smtClean="0"/>
              <a:t>m,n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)}.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 </a:t>
            </a:r>
            <a:r>
              <a:rPr lang="en-US" b="1" i="1" dirty="0" smtClean="0">
                <a:solidFill>
                  <a:srgbClr val="C00000"/>
                </a:solidFill>
              </a:rPr>
              <a:t>=</a:t>
            </a:r>
            <a:r>
              <a:rPr lang="en-US" b="1" i="1" baseline="-25000" dirty="0" smtClean="0">
                <a:solidFill>
                  <a:srgbClr val="C00000"/>
                </a:solidFill>
              </a:rPr>
              <a:t>exp</a:t>
            </a:r>
            <a:r>
              <a:rPr lang="en-US" b="1" i="1" dirty="0" smtClean="0">
                <a:solidFill>
                  <a:srgbClr val="C00000"/>
                </a:solidFill>
              </a:rPr>
              <a:t> m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 </a:t>
            </a: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i="1" dirty="0" smtClean="0"/>
              <a:t>≥</a:t>
            </a:r>
            <a:r>
              <a:rPr lang="en-US" i="1" baseline="-25000" dirty="0" smtClean="0"/>
              <a:t>exp</a:t>
            </a:r>
            <a:r>
              <a:rPr lang="en-US" i="1" dirty="0" smtClean="0"/>
              <a:t> m</a:t>
            </a:r>
            <a:r>
              <a:rPr lang="en-US" i="1" baseline="-25000" dirty="0" smtClean="0"/>
              <a:t>2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  <a:r>
              <a:rPr lang="en-US" i="1" dirty="0" smtClean="0"/>
              <a:t>≥</a:t>
            </a:r>
            <a:r>
              <a:rPr lang="en-US" i="1" baseline="-25000" dirty="0" smtClean="0"/>
              <a:t>exp</a:t>
            </a:r>
            <a:r>
              <a:rPr lang="en-US" i="1" dirty="0" smtClean="0"/>
              <a:t> m</a:t>
            </a:r>
            <a:r>
              <a:rPr lang="en-US" i="1" baseline="-25000" dirty="0" smtClean="0"/>
              <a:t>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Research in XML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Characteristics of XML query languages</a:t>
            </a:r>
          </a:p>
          <a:p>
            <a:pPr lvl="1"/>
            <a:r>
              <a:rPr lang="en-US" dirty="0" smtClean="0"/>
              <a:t>XPath and fragments</a:t>
            </a:r>
          </a:p>
          <a:p>
            <a:pPr lvl="1"/>
            <a:r>
              <a:rPr lang="en-US" dirty="0" smtClean="0"/>
              <a:t>Characteristics: expressiveness, distinguishibility, complexity, …</a:t>
            </a:r>
          </a:p>
          <a:p>
            <a:r>
              <a:rPr lang="en-US" dirty="0" smtClean="0"/>
              <a:t>System design </a:t>
            </a:r>
          </a:p>
          <a:p>
            <a:pPr lvl="1"/>
            <a:r>
              <a:rPr lang="en-US" dirty="0" smtClean="0"/>
              <a:t>Query processing and evaluation</a:t>
            </a:r>
          </a:p>
          <a:p>
            <a:pPr lvl="2"/>
            <a:r>
              <a:rPr lang="en-US" dirty="0" smtClean="0"/>
              <a:t>New access methods: structural </a:t>
            </a:r>
            <a:r>
              <a:rPr lang="en-US" dirty="0" smtClean="0"/>
              <a:t>join</a:t>
            </a:r>
          </a:p>
          <a:p>
            <a:pPr lvl="1"/>
            <a:r>
              <a:rPr lang="en-US" dirty="0" smtClean="0"/>
              <a:t>Integrity, security, ……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1-equivalence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Nodes</a:t>
            </a:r>
            <a:r>
              <a:rPr lang="en-US" i="1" dirty="0" smtClean="0"/>
              <a:t> m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C00000"/>
                </a:solidFill>
              </a:rPr>
              <a:t>downward 1-related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-25000" dirty="0" smtClean="0">
                <a:sym typeface="Symbol"/>
              </a:rPr>
              <a:t></a:t>
            </a:r>
            <a:r>
              <a:rPr lang="en-US" baseline="30000" dirty="0" smtClean="0"/>
              <a:t>1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iff</a:t>
            </a:r>
            <a:endParaRPr lang="en-US" dirty="0" smtClean="0"/>
          </a:p>
          <a:p>
            <a:pPr lvl="1"/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dirty="0" smtClean="0"/>
              <a:t>) = 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For each child </a:t>
            </a:r>
            <a:r>
              <a:rPr lang="en-US" i="1" dirty="0" smtClean="0"/>
              <a:t>n</a:t>
            </a:r>
            <a:r>
              <a:rPr lang="en-US" i="1" baseline="-25000" dirty="0" smtClean="0"/>
              <a:t>1 </a:t>
            </a:r>
            <a:r>
              <a:rPr lang="en-US" dirty="0" smtClean="0"/>
              <a:t>of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dirty="0" smtClean="0"/>
              <a:t>, there exist a child </a:t>
            </a:r>
            <a:r>
              <a:rPr lang="en-US" i="1" dirty="0" smtClean="0"/>
              <a:t>n</a:t>
            </a:r>
            <a:r>
              <a:rPr lang="en-US" i="1" baseline="-25000" dirty="0" smtClean="0"/>
              <a:t>2 </a:t>
            </a:r>
            <a:r>
              <a:rPr lang="en-US" dirty="0" smtClean="0"/>
              <a:t>of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-25000" dirty="0" smtClean="0">
                <a:sym typeface="Symbol"/>
              </a:rPr>
              <a:t></a:t>
            </a:r>
            <a:r>
              <a:rPr lang="en-US" baseline="30000" dirty="0" smtClean="0"/>
              <a:t>1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 Nodes</a:t>
            </a:r>
            <a:r>
              <a:rPr lang="en-US" i="1" dirty="0" smtClean="0"/>
              <a:t> m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C00000"/>
                </a:solidFill>
              </a:rPr>
              <a:t>1-related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30000" dirty="0" smtClean="0"/>
              <a:t>1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iff</a:t>
            </a:r>
            <a:endParaRPr lang="en-US" dirty="0" smtClean="0"/>
          </a:p>
          <a:p>
            <a:pPr lvl="1"/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-25000" dirty="0" smtClean="0">
                <a:sym typeface="Symbol"/>
              </a:rPr>
              <a:t></a:t>
            </a:r>
            <a:r>
              <a:rPr lang="en-US" baseline="30000" dirty="0" smtClean="0"/>
              <a:t>1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dirty="0" smtClean="0"/>
              <a:t> is not the root and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is the parent of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dirty="0" smtClean="0"/>
              <a:t> , then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r>
              <a:rPr lang="en-US" dirty="0" smtClean="0"/>
              <a:t> is not the root with parent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such that </a:t>
            </a:r>
            <a:r>
              <a:rPr lang="en-US" i="1" dirty="0" smtClean="0"/>
              <a:t>p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30000" dirty="0" smtClean="0"/>
              <a:t>1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.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 </a:t>
            </a:r>
            <a:r>
              <a:rPr lang="en-US" b="1" dirty="0" smtClean="0">
                <a:solidFill>
                  <a:srgbClr val="C00000"/>
                </a:solidFill>
              </a:rPr>
              <a:t>=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 m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  </a:t>
            </a: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30000" dirty="0" smtClean="0"/>
              <a:t>1</a:t>
            </a:r>
            <a:r>
              <a:rPr lang="en-US" i="1" dirty="0" smtClean="0"/>
              <a:t> m</a:t>
            </a:r>
            <a:r>
              <a:rPr lang="en-US" i="1" baseline="-25000" dirty="0" smtClean="0"/>
              <a:t>2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  <a:r>
              <a:rPr lang="en-US" dirty="0" smtClean="0"/>
              <a:t>≥</a:t>
            </a:r>
            <a:r>
              <a:rPr lang="en-US" baseline="30000" dirty="0" smtClean="0"/>
              <a:t>1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baseline="-25000" dirty="0" smtClean="0"/>
              <a:t>.                        </a:t>
            </a:r>
            <a:endParaRPr lang="en-US" i="1" baseline="-250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smtClean="0">
                <a:solidFill>
                  <a:srgbClr val="C00000"/>
                </a:solidFill>
              </a:rPr>
              <a:t>m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≥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1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if </a:t>
            </a:r>
          </a:p>
          <a:p>
            <a:pPr lvl="1"/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30000" dirty="0" smtClean="0"/>
              <a:t>1</a:t>
            </a:r>
            <a:r>
              <a:rPr lang="en-US" i="1" dirty="0" smtClean="0"/>
              <a:t> m</a:t>
            </a:r>
            <a:r>
              <a:rPr lang="en-US" i="1" baseline="-25000" dirty="0" smtClean="0"/>
              <a:t>2 </a:t>
            </a:r>
            <a:r>
              <a:rPr lang="en-US" dirty="0" smtClean="0"/>
              <a:t>and </a:t>
            </a:r>
            <a:r>
              <a:rPr lang="en-US" i="1" dirty="0" smtClean="0"/>
              <a:t>n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30000" dirty="0" smtClean="0"/>
              <a:t>1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</a:p>
          <a:p>
            <a:pPr lvl="1"/>
            <a:r>
              <a:rPr lang="en-US" i="1" dirty="0" smtClean="0"/>
              <a:t>sig</a:t>
            </a:r>
            <a:r>
              <a:rPr lang="en-US" dirty="0" smtClean="0"/>
              <a:t>(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i="1" baseline="-25000" dirty="0" smtClean="0"/>
              <a:t>1</a:t>
            </a:r>
            <a:r>
              <a:rPr lang="en-US" dirty="0" smtClean="0"/>
              <a:t>) = </a:t>
            </a:r>
            <a:r>
              <a:rPr lang="en-US" i="1" dirty="0" smtClean="0"/>
              <a:t>sig</a:t>
            </a:r>
            <a:r>
              <a:rPr lang="en-US" dirty="0" smtClean="0"/>
              <a:t>(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/>
              <a:t>.                                </a:t>
            </a:r>
            <a:endParaRPr lang="en-US" i="0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kumimoji="0" lang="en-US" sz="2600" b="1" i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Theorem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: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kumimoji="0" lang="en-US" sz="26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kumimoji="0" lang="en-US" sz="26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</a:t>
            </a:r>
            <a:r>
              <a:rPr kumimoji="0" lang="en-US" sz="26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dirty="0" smtClean="0"/>
              <a:t>   </a:t>
            </a:r>
            <a:r>
              <a:rPr kumimoji="0" lang="en-US" sz="2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iff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kumimoji="0" lang="en-US" sz="26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kumimoji="0" lang="en-US" sz="26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</a:t>
            </a:r>
            <a:r>
              <a:rPr kumimoji="0" lang="en-US" sz="26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</a:p>
          <a:p>
            <a:endParaRPr kumimoji="0" lang="en-US" sz="2600" i="1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Theorem</a:t>
            </a:r>
            <a:r>
              <a:rPr lang="en-US" i="1" dirty="0" smtClean="0"/>
              <a:t> </a:t>
            </a:r>
            <a:r>
              <a:rPr lang="en-US" dirty="0" smtClean="0"/>
              <a:t>:  </a:t>
            </a:r>
          </a:p>
          <a:p>
            <a:pPr>
              <a:buNone/>
            </a:pPr>
            <a:r>
              <a:rPr kumimoji="0"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dirty="0" smtClean="0"/>
              <a:t> (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  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E(D) implies </a:t>
            </a:r>
            <a:r>
              <a:rPr lang="en-US" sz="2000" dirty="0" smtClean="0"/>
              <a:t> (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2</a:t>
            </a:r>
            <a:r>
              <a:rPr lang="en-US" sz="2400" dirty="0" smtClean="0"/>
              <a:t>,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dirty="0" smtClean="0"/>
              <a:t>E(D)   </a:t>
            </a:r>
            <a:r>
              <a:rPr lang="en-US" sz="2400" dirty="0" err="1" smtClean="0"/>
              <a:t>iff</a:t>
            </a:r>
            <a:r>
              <a:rPr lang="en-US" sz="2400" dirty="0" smtClean="0"/>
              <a:t>    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kumimoji="0" lang="en-US" sz="24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n</a:t>
            </a:r>
            <a:r>
              <a:rPr lang="en-US" i="1" baseline="-25000" dirty="0" smtClean="0"/>
              <a:t>1</a:t>
            </a:r>
            <a:r>
              <a:rPr lang="en-US" dirty="0" smtClean="0"/>
              <a:t>)</a:t>
            </a:r>
            <a:r>
              <a:rPr lang="en-US" i="1" baseline="-25000" dirty="0" smtClean="0"/>
              <a:t> 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≥</a:t>
            </a:r>
            <a:r>
              <a:rPr kumimoji="0" lang="en-US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0"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r>
              <a:rPr kumimoji="0" lang="en-US" sz="24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studied</a:t>
            </a:r>
          </a:p>
          <a:p>
            <a:r>
              <a:rPr lang="en-US" dirty="0" smtClean="0"/>
              <a:t>Equivalences of query languages</a:t>
            </a:r>
          </a:p>
          <a:p>
            <a:r>
              <a:rPr lang="en-US" dirty="0" smtClean="0"/>
              <a:t>Normal form</a:t>
            </a:r>
          </a:p>
          <a:p>
            <a:r>
              <a:rPr lang="en-US" dirty="0" smtClean="0"/>
              <a:t>Resolution expressiveness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Efficient query evaluation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Query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Reduction: merging 1-equivalent nodes in a tree query;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219200" y="2133600"/>
            <a:ext cx="3048000" cy="2442865"/>
            <a:chOff x="685800" y="2133600"/>
            <a:chExt cx="3048000" cy="2442865"/>
          </a:xfrm>
        </p:grpSpPr>
        <p:sp>
          <p:nvSpPr>
            <p:cNvPr id="6" name="Oval 5"/>
            <p:cNvSpPr/>
            <p:nvPr/>
          </p:nvSpPr>
          <p:spPr>
            <a:xfrm>
              <a:off x="1676400" y="2286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716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668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098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288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6002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71600" y="4038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1600" y="21336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" y="2743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6400" y="2743200"/>
              <a:ext cx="325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5800" y="3352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54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336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384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812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02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cxnSp>
          <p:nvCxnSpPr>
            <p:cNvPr id="46" name="Straight Connector 45"/>
            <p:cNvCxnSpPr>
              <a:stCxn id="6" idx="4"/>
              <a:endCxn id="7" idx="7"/>
            </p:cNvCxnSpPr>
            <p:nvPr/>
          </p:nvCxnSpPr>
          <p:spPr>
            <a:xfrm rot="5400000">
              <a:off x="1425482" y="2514600"/>
              <a:ext cx="403318" cy="250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6" idx="4"/>
              <a:endCxn id="9" idx="0"/>
            </p:cNvCxnSpPr>
            <p:nvPr/>
          </p:nvCxnSpPr>
          <p:spPr>
            <a:xfrm rot="16200000" flipH="1">
              <a:off x="1714500" y="247650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" idx="4"/>
              <a:endCxn id="8" idx="0"/>
            </p:cNvCxnSpPr>
            <p:nvPr/>
          </p:nvCxnSpPr>
          <p:spPr>
            <a:xfrm rot="5400000">
              <a:off x="1066800" y="3048000"/>
              <a:ext cx="457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9" idx="4"/>
              <a:endCxn id="27" idx="0"/>
            </p:cNvCxnSpPr>
            <p:nvPr/>
          </p:nvCxnSpPr>
          <p:spPr>
            <a:xfrm rot="5400000">
              <a:off x="1638300" y="30099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4"/>
              <a:endCxn id="11" idx="0"/>
            </p:cNvCxnSpPr>
            <p:nvPr/>
          </p:nvCxnSpPr>
          <p:spPr>
            <a:xfrm rot="16200000" flipH="1">
              <a:off x="2057400" y="2971800"/>
              <a:ext cx="4572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4"/>
              <a:endCxn id="28" idx="0"/>
            </p:cNvCxnSpPr>
            <p:nvPr/>
          </p:nvCxnSpPr>
          <p:spPr>
            <a:xfrm rot="5400000">
              <a:off x="13335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7" idx="4"/>
              <a:endCxn id="25" idx="0"/>
            </p:cNvCxnSpPr>
            <p:nvPr/>
          </p:nvCxnSpPr>
          <p:spPr>
            <a:xfrm rot="16200000" flipH="1">
              <a:off x="15621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1717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24003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752600" y="3352801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s</a:t>
              </a:r>
              <a:endParaRPr lang="en-US" sz="2400" b="1" i="1" u="sng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66800" y="3886200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d</a:t>
              </a:r>
              <a:endParaRPr lang="en-US" sz="2400" b="1" i="1" u="sng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33528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1242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480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528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8956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>
              <a:off x="30861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33147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8" idx="0"/>
              <a:endCxn id="9" idx="4"/>
            </p:cNvCxnSpPr>
            <p:nvPr/>
          </p:nvCxnSpPr>
          <p:spPr>
            <a:xfrm rot="16200000" flipV="1">
              <a:off x="2514600" y="2514600"/>
              <a:ext cx="457200" cy="1371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5334000" y="2133600"/>
            <a:ext cx="2133600" cy="2442865"/>
            <a:chOff x="4038600" y="2133600"/>
            <a:chExt cx="2133600" cy="2442865"/>
          </a:xfrm>
        </p:grpSpPr>
        <p:sp>
          <p:nvSpPr>
            <p:cNvPr id="89" name="Oval 88"/>
            <p:cNvSpPr/>
            <p:nvPr/>
          </p:nvSpPr>
          <p:spPr>
            <a:xfrm>
              <a:off x="5029200" y="2286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244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4196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3340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7912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5626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0198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1816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9530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724400" y="4038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24400" y="21336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19600" y="2743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29200" y="2743200"/>
              <a:ext cx="325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038600" y="3352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482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5720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864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912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340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530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cxnSp>
          <p:nvCxnSpPr>
            <p:cNvPr id="109" name="Straight Connector 108"/>
            <p:cNvCxnSpPr>
              <a:stCxn id="89" idx="4"/>
              <a:endCxn id="90" idx="7"/>
            </p:cNvCxnSpPr>
            <p:nvPr/>
          </p:nvCxnSpPr>
          <p:spPr>
            <a:xfrm rot="5400000">
              <a:off x="4778282" y="2514600"/>
              <a:ext cx="403318" cy="250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4"/>
              <a:endCxn id="92" idx="0"/>
            </p:cNvCxnSpPr>
            <p:nvPr/>
          </p:nvCxnSpPr>
          <p:spPr>
            <a:xfrm rot="16200000" flipH="1">
              <a:off x="5067300" y="247650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0" idx="4"/>
              <a:endCxn id="91" idx="0"/>
            </p:cNvCxnSpPr>
            <p:nvPr/>
          </p:nvCxnSpPr>
          <p:spPr>
            <a:xfrm rot="5400000">
              <a:off x="4419600" y="3048000"/>
              <a:ext cx="457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2" idx="4"/>
              <a:endCxn id="97" idx="0"/>
            </p:cNvCxnSpPr>
            <p:nvPr/>
          </p:nvCxnSpPr>
          <p:spPr>
            <a:xfrm rot="5400000">
              <a:off x="4991100" y="30099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2" idx="4"/>
              <a:endCxn id="93" idx="0"/>
            </p:cNvCxnSpPr>
            <p:nvPr/>
          </p:nvCxnSpPr>
          <p:spPr>
            <a:xfrm rot="16200000" flipH="1">
              <a:off x="5410200" y="2971800"/>
              <a:ext cx="4572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97" idx="4"/>
              <a:endCxn id="98" idx="0"/>
            </p:cNvCxnSpPr>
            <p:nvPr/>
          </p:nvCxnSpPr>
          <p:spPr>
            <a:xfrm rot="5400000">
              <a:off x="46863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7" idx="4"/>
              <a:endCxn id="96" idx="0"/>
            </p:cNvCxnSpPr>
            <p:nvPr/>
          </p:nvCxnSpPr>
          <p:spPr>
            <a:xfrm rot="16200000" flipH="1">
              <a:off x="49149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55245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57531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5105400" y="3352801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s</a:t>
              </a:r>
              <a:endParaRPr lang="en-US" sz="2400" b="1" i="1" u="sng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19600" y="3886200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d</a:t>
              </a:r>
              <a:endParaRPr lang="en-US" sz="2400" b="1" i="1" u="sng" dirty="0"/>
            </a:p>
          </p:txBody>
        </p:sp>
      </p:grp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Tree Query Minimization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1-*-related (≥</a:t>
            </a:r>
            <a:r>
              <a:rPr lang="en-US" baseline="-25000" dirty="0" smtClean="0">
                <a:sym typeface="Symbol"/>
              </a:rPr>
              <a:t>*</a:t>
            </a:r>
            <a:r>
              <a:rPr lang="en-US" baseline="30000" dirty="0" smtClean="0"/>
              <a:t>1 </a:t>
            </a:r>
            <a:r>
              <a:rPr lang="en-US" dirty="0" smtClean="0">
                <a:sym typeface="Wingdings" pitchFamily="2" charset="2"/>
              </a:rPr>
              <a:t>):</a:t>
            </a:r>
            <a:r>
              <a:rPr lang="en-US" dirty="0" smtClean="0"/>
              <a:t> relax 1-related with 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dirty="0" smtClean="0"/>
              <a:t>) + 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) = 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);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Reduction: deleting from a tree query in a top-down fashion every node m</a:t>
            </a:r>
            <a:r>
              <a:rPr lang="en-US" baseline="-25000" dirty="0" smtClean="0"/>
              <a:t>1 </a:t>
            </a:r>
            <a:r>
              <a:rPr lang="en-US" dirty="0" smtClean="0"/>
              <a:t>for which there exists </a:t>
            </a:r>
            <a:r>
              <a:rPr lang="en-US" i="1" dirty="0" smtClean="0"/>
              <a:t>another </a:t>
            </a:r>
            <a:r>
              <a:rPr lang="en-US" dirty="0" smtClean="0"/>
              <a:t>node m</a:t>
            </a:r>
            <a:r>
              <a:rPr lang="en-US" baseline="-25000" dirty="0" smtClean="0"/>
              <a:t>2 </a:t>
            </a:r>
            <a:r>
              <a:rPr lang="en-US" dirty="0" smtClean="0"/>
              <a:t>such that </a:t>
            </a:r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dirty="0" smtClean="0"/>
              <a:t>≥</a:t>
            </a:r>
            <a:r>
              <a:rPr lang="en-US" baseline="-25000" dirty="0" smtClean="0">
                <a:sym typeface="Symbol"/>
              </a:rPr>
              <a:t>*</a:t>
            </a:r>
            <a:r>
              <a:rPr lang="en-US" baseline="30000" dirty="0" smtClean="0"/>
              <a:t>1 </a:t>
            </a:r>
            <a:r>
              <a:rPr lang="en-US" i="1" dirty="0" smtClean="0"/>
              <a:t>m</a:t>
            </a:r>
            <a:r>
              <a:rPr lang="en-US" i="1" baseline="-25000" dirty="0" smtClean="0"/>
              <a:t>2 </a:t>
            </a:r>
            <a:r>
              <a:rPr lang="en-US" dirty="0" smtClean="0"/>
              <a:t>.          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52600" y="3276600"/>
            <a:ext cx="2133600" cy="2442865"/>
            <a:chOff x="4038600" y="2133600"/>
            <a:chExt cx="2133600" cy="2442865"/>
          </a:xfrm>
        </p:grpSpPr>
        <p:sp>
          <p:nvSpPr>
            <p:cNvPr id="6" name="Oval 5"/>
            <p:cNvSpPr/>
            <p:nvPr/>
          </p:nvSpPr>
          <p:spPr>
            <a:xfrm>
              <a:off x="5029200" y="2286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244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340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3429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626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198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530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724400" y="4038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400" y="21336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9600" y="2743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2743200"/>
              <a:ext cx="325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8600" y="3352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30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cxnSp>
          <p:nvCxnSpPr>
            <p:cNvPr id="26" name="Straight Connector 25"/>
            <p:cNvCxnSpPr>
              <a:stCxn id="6" idx="4"/>
              <a:endCxn id="7" idx="7"/>
            </p:cNvCxnSpPr>
            <p:nvPr/>
          </p:nvCxnSpPr>
          <p:spPr>
            <a:xfrm rot="5400000">
              <a:off x="4778282" y="2514600"/>
              <a:ext cx="403318" cy="250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4"/>
              <a:endCxn id="9" idx="0"/>
            </p:cNvCxnSpPr>
            <p:nvPr/>
          </p:nvCxnSpPr>
          <p:spPr>
            <a:xfrm rot="16200000" flipH="1">
              <a:off x="5067300" y="247650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4"/>
              <a:endCxn id="8" idx="0"/>
            </p:cNvCxnSpPr>
            <p:nvPr/>
          </p:nvCxnSpPr>
          <p:spPr>
            <a:xfrm rot="5400000">
              <a:off x="4419600" y="3048000"/>
              <a:ext cx="457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4"/>
              <a:endCxn id="14" idx="0"/>
            </p:cNvCxnSpPr>
            <p:nvPr/>
          </p:nvCxnSpPr>
          <p:spPr>
            <a:xfrm rot="5400000">
              <a:off x="4991100" y="30099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4"/>
              <a:endCxn id="10" idx="0"/>
            </p:cNvCxnSpPr>
            <p:nvPr/>
          </p:nvCxnSpPr>
          <p:spPr>
            <a:xfrm rot="16200000" flipH="1">
              <a:off x="5410200" y="2971800"/>
              <a:ext cx="4572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4"/>
              <a:endCxn id="15" idx="0"/>
            </p:cNvCxnSpPr>
            <p:nvPr/>
          </p:nvCxnSpPr>
          <p:spPr>
            <a:xfrm rot="5400000">
              <a:off x="46863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4"/>
              <a:endCxn id="13" idx="0"/>
            </p:cNvCxnSpPr>
            <p:nvPr/>
          </p:nvCxnSpPr>
          <p:spPr>
            <a:xfrm rot="16200000" flipH="1">
              <a:off x="49149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5245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7531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05400" y="3352801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s</a:t>
              </a:r>
              <a:endParaRPr lang="en-US" sz="2400" b="1" i="1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19600" y="3886200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d</a:t>
              </a:r>
              <a:endParaRPr lang="en-US" sz="2400" b="1" i="1" u="sng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3200400"/>
            <a:ext cx="1066800" cy="2442865"/>
            <a:chOff x="4419600" y="2133600"/>
            <a:chExt cx="1066800" cy="2442865"/>
          </a:xfrm>
        </p:grpSpPr>
        <p:sp>
          <p:nvSpPr>
            <p:cNvPr id="38" name="Oval 37"/>
            <p:cNvSpPr/>
            <p:nvPr/>
          </p:nvSpPr>
          <p:spPr>
            <a:xfrm>
              <a:off x="5029200" y="22860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34000" y="28194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181600" y="4038600"/>
              <a:ext cx="152400" cy="15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953000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724400" y="4038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24400" y="21336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29200" y="2743200"/>
              <a:ext cx="325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48200" y="33528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72000" y="41148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3000" y="411480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cxnSp>
          <p:nvCxnSpPr>
            <p:cNvPr id="59" name="Straight Connector 58"/>
            <p:cNvCxnSpPr>
              <a:stCxn id="38" idx="4"/>
              <a:endCxn id="41" idx="0"/>
            </p:cNvCxnSpPr>
            <p:nvPr/>
          </p:nvCxnSpPr>
          <p:spPr>
            <a:xfrm rot="16200000" flipH="1">
              <a:off x="5067300" y="2476500"/>
              <a:ext cx="3810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1" idx="4"/>
              <a:endCxn id="46" idx="0"/>
            </p:cNvCxnSpPr>
            <p:nvPr/>
          </p:nvCxnSpPr>
          <p:spPr>
            <a:xfrm rot="5400000">
              <a:off x="4991100" y="30099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4"/>
              <a:endCxn id="47" idx="0"/>
            </p:cNvCxnSpPr>
            <p:nvPr/>
          </p:nvCxnSpPr>
          <p:spPr>
            <a:xfrm rot="5400000">
              <a:off x="46863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6" idx="4"/>
              <a:endCxn id="45" idx="0"/>
            </p:cNvCxnSpPr>
            <p:nvPr/>
          </p:nvCxnSpPr>
          <p:spPr>
            <a:xfrm rot="16200000" flipH="1">
              <a:off x="4914900" y="36957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105400" y="3352801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s</a:t>
              </a:r>
              <a:endParaRPr lang="en-US" sz="2400" b="1" i="1" u="sng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19600" y="3886200"/>
              <a:ext cx="29046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smtClean="0"/>
                <a:t>d</a:t>
              </a:r>
              <a:endParaRPr lang="en-US" sz="2400" b="1" i="1" u="sng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Query Evaluation 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85800" y="1752600"/>
            <a:ext cx="1447800" cy="914400"/>
            <a:chOff x="990600" y="1828800"/>
            <a:chExt cx="1447800" cy="914400"/>
          </a:xfrm>
        </p:grpSpPr>
        <p:sp>
          <p:nvSpPr>
            <p:cNvPr id="34" name="Rounded Rectangle 33"/>
            <p:cNvSpPr/>
            <p:nvPr/>
          </p:nvSpPr>
          <p:spPr>
            <a:xfrm>
              <a:off x="990600" y="1828800"/>
              <a:ext cx="1447800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0601" y="1870502"/>
              <a:ext cx="1447799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Path</a:t>
              </a:r>
              <a:r>
                <a:rPr lang="en-US" sz="2400" baseline="30000" dirty="0" smtClean="0"/>
                <a:t>+  </a:t>
              </a:r>
              <a:r>
                <a:rPr lang="en-US" sz="2400" dirty="0" smtClean="0"/>
                <a:t>Expression </a:t>
              </a:r>
              <a:endParaRPr lang="en-US" sz="2400" dirty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267200"/>
            <a:ext cx="54864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32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400" b="1" i="1" dirty="0" smtClean="0"/>
              <a:t>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ts</a:t>
            </a:r>
            <a:r>
              <a:rPr lang="en-US" sz="2400" b="1" dirty="0" smtClean="0"/>
              <a:t>) , </a:t>
            </a:r>
            <a:r>
              <a:rPr lang="en-US" sz="2400" b="1" i="1" dirty="0" smtClean="0"/>
              <a:t>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tt</a:t>
            </a:r>
            <a:r>
              <a:rPr lang="en-US" sz="2400" b="1" dirty="0" smtClean="0"/>
              <a:t>),</a:t>
            </a:r>
            <a:r>
              <a:rPr lang="en-US" sz="2400" b="1" i="1" dirty="0" smtClean="0"/>
              <a:t> 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rt</a:t>
            </a:r>
            <a:r>
              <a:rPr lang="en-US" sz="2400" b="1" dirty="0" smtClean="0"/>
              <a:t>),</a:t>
            </a:r>
            <a:r>
              <a:rPr lang="en-US" sz="2400" b="1" i="1" dirty="0" smtClean="0"/>
              <a:t> 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td</a:t>
            </a:r>
            <a:r>
              <a:rPr lang="en-US" sz="2400" b="1" dirty="0" smtClean="0"/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400" b="1" i="1" dirty="0" smtClean="0"/>
              <a:t>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DPath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expressions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10200" y="3124200"/>
            <a:ext cx="3429000" cy="2209801"/>
            <a:chOff x="4648200" y="2133600"/>
            <a:chExt cx="4038600" cy="2743201"/>
          </a:xfrm>
        </p:grpSpPr>
        <p:grpSp>
          <p:nvGrpSpPr>
            <p:cNvPr id="8" name="Group 7"/>
            <p:cNvGrpSpPr/>
            <p:nvPr/>
          </p:nvGrpSpPr>
          <p:grpSpPr>
            <a:xfrm>
              <a:off x="5225597" y="2438400"/>
              <a:ext cx="3077921" cy="2402114"/>
              <a:chOff x="5225597" y="1219200"/>
              <a:chExt cx="3077921" cy="240211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400800" y="2286000"/>
                <a:ext cx="533400" cy="1219200"/>
              </a:xfrm>
              <a:prstGeom prst="triangle">
                <a:avLst>
                  <a:gd name="adj" fmla="val 60980"/>
                </a:avLst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2900000" flipH="1">
                <a:off x="6274166" y="2725812"/>
                <a:ext cx="2029352" cy="729693"/>
              </a:xfrm>
              <a:prstGeom prst="triangle">
                <a:avLst>
                  <a:gd name="adj" fmla="val 69542"/>
                </a:avLst>
              </a:prstGeom>
              <a:solidFill>
                <a:srgbClr val="3333C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400800" y="1219200"/>
                <a:ext cx="914400" cy="981857"/>
              </a:xfrm>
              <a:prstGeom prst="triangle">
                <a:avLst>
                  <a:gd name="adj" fmla="val 60980"/>
                </a:avLst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8700000">
                <a:off x="5225597" y="2666403"/>
                <a:ext cx="1895287" cy="729693"/>
              </a:xfrm>
              <a:prstGeom prst="triangle">
                <a:avLst>
                  <a:gd name="adj" fmla="val 69542"/>
                </a:avLst>
              </a:prstGeom>
              <a:solidFill>
                <a:srgbClr val="CC99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55920" y="2900856"/>
                <a:ext cx="628227" cy="6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</a:rPr>
                  <a:t>ts</a:t>
                </a:r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i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543799" y="2971800"/>
                <a:ext cx="694267" cy="6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</a:rPr>
                  <a:t>td</a:t>
                </a:r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i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05599" y="1600200"/>
                <a:ext cx="724747" cy="64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</a:rPr>
                  <a:t>rt</a:t>
                </a:r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i="1" u="sng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00799" y="2895600"/>
                <a:ext cx="670560" cy="64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800" i="1" baseline="-25000" dirty="0" err="1" smtClean="0">
                    <a:solidFill>
                      <a:schemeClr val="bg1"/>
                    </a:solidFill>
                  </a:rPr>
                  <a:t>tt</a:t>
                </a:r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i="1" u="sng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48200" y="2133600"/>
              <a:ext cx="4038600" cy="2743201"/>
              <a:chOff x="4648200" y="914400"/>
              <a:chExt cx="4038600" cy="2743201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648200" y="1143001"/>
                <a:ext cx="4038600" cy="2514600"/>
              </a:xfrm>
              <a:prstGeom prst="triangle">
                <a:avLst>
                  <a:gd name="adj" fmla="val 57305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858000" y="1066800"/>
                <a:ext cx="174702" cy="1960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10400" y="3124200"/>
                <a:ext cx="381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u="sng" dirty="0" smtClean="0"/>
                  <a:t>d</a:t>
                </a:r>
                <a:r>
                  <a:rPr lang="en-US" sz="2800" b="1" i="1" dirty="0" smtClean="0"/>
                  <a:t> </a:t>
                </a:r>
                <a:endParaRPr lang="en-US" sz="2800" b="1" i="1" u="sng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86600" y="9144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r</a:t>
                </a:r>
                <a:endParaRPr lang="en-US" sz="2800" b="1" i="1" u="sng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67600" y="3276600"/>
                <a:ext cx="174702" cy="19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480000">
                <a:off x="6688768" y="1232875"/>
                <a:ext cx="257432" cy="871151"/>
              </a:xfrm>
              <a:custGeom>
                <a:avLst/>
                <a:gdLst>
                  <a:gd name="connsiteX0" fmla="*/ 170934 w 257432"/>
                  <a:gd name="connsiteY0" fmla="*/ 0 h 1952367"/>
                  <a:gd name="connsiteX1" fmla="*/ 245075 w 257432"/>
                  <a:gd name="connsiteY1" fmla="*/ 370702 h 1952367"/>
                  <a:gd name="connsiteX2" fmla="*/ 96794 w 257432"/>
                  <a:gd name="connsiteY2" fmla="*/ 593124 h 1952367"/>
                  <a:gd name="connsiteX3" fmla="*/ 208005 w 257432"/>
                  <a:gd name="connsiteY3" fmla="*/ 864973 h 1952367"/>
                  <a:gd name="connsiteX4" fmla="*/ 72080 w 257432"/>
                  <a:gd name="connsiteY4" fmla="*/ 1136821 h 1952367"/>
                  <a:gd name="connsiteX5" fmla="*/ 183291 w 257432"/>
                  <a:gd name="connsiteY5" fmla="*/ 1408670 h 1952367"/>
                  <a:gd name="connsiteX6" fmla="*/ 10297 w 257432"/>
                  <a:gd name="connsiteY6" fmla="*/ 1692875 h 1952367"/>
                  <a:gd name="connsiteX7" fmla="*/ 121507 w 257432"/>
                  <a:gd name="connsiteY7" fmla="*/ 1952367 h 1952367"/>
                  <a:gd name="connsiteX8" fmla="*/ 121507 w 257432"/>
                  <a:gd name="connsiteY8" fmla="*/ 1952367 h 1952367"/>
                  <a:gd name="connsiteX9" fmla="*/ 121507 w 257432"/>
                  <a:gd name="connsiteY9" fmla="*/ 1952367 h 195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32" h="1952367">
                    <a:moveTo>
                      <a:pt x="170934" y="0"/>
                    </a:moveTo>
                    <a:cubicBezTo>
                      <a:pt x="214183" y="135924"/>
                      <a:pt x="257432" y="271848"/>
                      <a:pt x="245075" y="370702"/>
                    </a:cubicBezTo>
                    <a:cubicBezTo>
                      <a:pt x="232718" y="469556"/>
                      <a:pt x="102972" y="510746"/>
                      <a:pt x="96794" y="593124"/>
                    </a:cubicBezTo>
                    <a:cubicBezTo>
                      <a:pt x="90616" y="675503"/>
                      <a:pt x="212124" y="774357"/>
                      <a:pt x="208005" y="864973"/>
                    </a:cubicBezTo>
                    <a:cubicBezTo>
                      <a:pt x="203886" y="955589"/>
                      <a:pt x="76199" y="1046205"/>
                      <a:pt x="72080" y="1136821"/>
                    </a:cubicBezTo>
                    <a:cubicBezTo>
                      <a:pt x="67961" y="1227437"/>
                      <a:pt x="193588" y="1315994"/>
                      <a:pt x="183291" y="1408670"/>
                    </a:cubicBezTo>
                    <a:cubicBezTo>
                      <a:pt x="172994" y="1501346"/>
                      <a:pt x="20594" y="1602259"/>
                      <a:pt x="10297" y="1692875"/>
                    </a:cubicBezTo>
                    <a:cubicBezTo>
                      <a:pt x="0" y="1783491"/>
                      <a:pt x="121507" y="1952367"/>
                      <a:pt x="121507" y="1952367"/>
                    </a:cubicBezTo>
                    <a:lnTo>
                      <a:pt x="121507" y="1952367"/>
                    </a:lnTo>
                    <a:lnTo>
                      <a:pt x="121507" y="1952367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629400" y="2133600"/>
                <a:ext cx="174702" cy="1960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858001" y="19812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t</a:t>
                </a:r>
                <a:endParaRPr lang="en-US" sz="2800" b="1" i="1" u="sng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2100000">
                <a:off x="6269285" y="2221651"/>
                <a:ext cx="257432" cy="685394"/>
              </a:xfrm>
              <a:custGeom>
                <a:avLst/>
                <a:gdLst>
                  <a:gd name="connsiteX0" fmla="*/ 170934 w 257432"/>
                  <a:gd name="connsiteY0" fmla="*/ 0 h 1952367"/>
                  <a:gd name="connsiteX1" fmla="*/ 245075 w 257432"/>
                  <a:gd name="connsiteY1" fmla="*/ 370702 h 1952367"/>
                  <a:gd name="connsiteX2" fmla="*/ 96794 w 257432"/>
                  <a:gd name="connsiteY2" fmla="*/ 593124 h 1952367"/>
                  <a:gd name="connsiteX3" fmla="*/ 208005 w 257432"/>
                  <a:gd name="connsiteY3" fmla="*/ 864973 h 1952367"/>
                  <a:gd name="connsiteX4" fmla="*/ 72080 w 257432"/>
                  <a:gd name="connsiteY4" fmla="*/ 1136821 h 1952367"/>
                  <a:gd name="connsiteX5" fmla="*/ 183291 w 257432"/>
                  <a:gd name="connsiteY5" fmla="*/ 1408670 h 1952367"/>
                  <a:gd name="connsiteX6" fmla="*/ 10297 w 257432"/>
                  <a:gd name="connsiteY6" fmla="*/ 1692875 h 1952367"/>
                  <a:gd name="connsiteX7" fmla="*/ 121507 w 257432"/>
                  <a:gd name="connsiteY7" fmla="*/ 1952367 h 1952367"/>
                  <a:gd name="connsiteX8" fmla="*/ 121507 w 257432"/>
                  <a:gd name="connsiteY8" fmla="*/ 1952367 h 1952367"/>
                  <a:gd name="connsiteX9" fmla="*/ 121507 w 257432"/>
                  <a:gd name="connsiteY9" fmla="*/ 1952367 h 195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32" h="1952367">
                    <a:moveTo>
                      <a:pt x="170934" y="0"/>
                    </a:moveTo>
                    <a:cubicBezTo>
                      <a:pt x="214183" y="135924"/>
                      <a:pt x="257432" y="271848"/>
                      <a:pt x="245075" y="370702"/>
                    </a:cubicBezTo>
                    <a:cubicBezTo>
                      <a:pt x="232718" y="469556"/>
                      <a:pt x="102972" y="510746"/>
                      <a:pt x="96794" y="593124"/>
                    </a:cubicBezTo>
                    <a:cubicBezTo>
                      <a:pt x="90616" y="675503"/>
                      <a:pt x="212124" y="774357"/>
                      <a:pt x="208005" y="864973"/>
                    </a:cubicBezTo>
                    <a:cubicBezTo>
                      <a:pt x="203886" y="955589"/>
                      <a:pt x="76199" y="1046205"/>
                      <a:pt x="72080" y="1136821"/>
                    </a:cubicBezTo>
                    <a:cubicBezTo>
                      <a:pt x="67961" y="1227437"/>
                      <a:pt x="193588" y="1315994"/>
                      <a:pt x="183291" y="1408670"/>
                    </a:cubicBezTo>
                    <a:cubicBezTo>
                      <a:pt x="172994" y="1501346"/>
                      <a:pt x="20594" y="1602259"/>
                      <a:pt x="10297" y="1692875"/>
                    </a:cubicBezTo>
                    <a:cubicBezTo>
                      <a:pt x="0" y="1783491"/>
                      <a:pt x="121507" y="1952367"/>
                      <a:pt x="121507" y="1952367"/>
                    </a:cubicBezTo>
                    <a:lnTo>
                      <a:pt x="121507" y="1952367"/>
                    </a:lnTo>
                    <a:lnTo>
                      <a:pt x="121507" y="1952367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019800" y="2743200"/>
                <a:ext cx="174702" cy="19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9500000" flipH="1">
                <a:off x="7054031" y="2166429"/>
                <a:ext cx="257432" cy="1296109"/>
              </a:xfrm>
              <a:custGeom>
                <a:avLst/>
                <a:gdLst>
                  <a:gd name="connsiteX0" fmla="*/ 170934 w 257432"/>
                  <a:gd name="connsiteY0" fmla="*/ 0 h 1952367"/>
                  <a:gd name="connsiteX1" fmla="*/ 245075 w 257432"/>
                  <a:gd name="connsiteY1" fmla="*/ 370702 h 1952367"/>
                  <a:gd name="connsiteX2" fmla="*/ 96794 w 257432"/>
                  <a:gd name="connsiteY2" fmla="*/ 593124 h 1952367"/>
                  <a:gd name="connsiteX3" fmla="*/ 208005 w 257432"/>
                  <a:gd name="connsiteY3" fmla="*/ 864973 h 1952367"/>
                  <a:gd name="connsiteX4" fmla="*/ 72080 w 257432"/>
                  <a:gd name="connsiteY4" fmla="*/ 1136821 h 1952367"/>
                  <a:gd name="connsiteX5" fmla="*/ 183291 w 257432"/>
                  <a:gd name="connsiteY5" fmla="*/ 1408670 h 1952367"/>
                  <a:gd name="connsiteX6" fmla="*/ 10297 w 257432"/>
                  <a:gd name="connsiteY6" fmla="*/ 1692875 h 1952367"/>
                  <a:gd name="connsiteX7" fmla="*/ 121507 w 257432"/>
                  <a:gd name="connsiteY7" fmla="*/ 1952367 h 1952367"/>
                  <a:gd name="connsiteX8" fmla="*/ 121507 w 257432"/>
                  <a:gd name="connsiteY8" fmla="*/ 1952367 h 1952367"/>
                  <a:gd name="connsiteX9" fmla="*/ 121507 w 257432"/>
                  <a:gd name="connsiteY9" fmla="*/ 1952367 h 195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32" h="1952367">
                    <a:moveTo>
                      <a:pt x="170934" y="0"/>
                    </a:moveTo>
                    <a:cubicBezTo>
                      <a:pt x="214183" y="135924"/>
                      <a:pt x="257432" y="271848"/>
                      <a:pt x="245075" y="370702"/>
                    </a:cubicBezTo>
                    <a:cubicBezTo>
                      <a:pt x="232718" y="469556"/>
                      <a:pt x="102972" y="510746"/>
                      <a:pt x="96794" y="593124"/>
                    </a:cubicBezTo>
                    <a:cubicBezTo>
                      <a:pt x="90616" y="675503"/>
                      <a:pt x="212124" y="774357"/>
                      <a:pt x="208005" y="864973"/>
                    </a:cubicBezTo>
                    <a:cubicBezTo>
                      <a:pt x="203886" y="955589"/>
                      <a:pt x="76199" y="1046205"/>
                      <a:pt x="72080" y="1136821"/>
                    </a:cubicBezTo>
                    <a:cubicBezTo>
                      <a:pt x="67961" y="1227437"/>
                      <a:pt x="193588" y="1315994"/>
                      <a:pt x="183291" y="1408670"/>
                    </a:cubicBezTo>
                    <a:cubicBezTo>
                      <a:pt x="172994" y="1501346"/>
                      <a:pt x="20594" y="1602259"/>
                      <a:pt x="10297" y="1692875"/>
                    </a:cubicBezTo>
                    <a:cubicBezTo>
                      <a:pt x="0" y="1783491"/>
                      <a:pt x="121507" y="1952367"/>
                      <a:pt x="121507" y="1952367"/>
                    </a:cubicBezTo>
                    <a:lnTo>
                      <a:pt x="121507" y="1952367"/>
                    </a:lnTo>
                    <a:lnTo>
                      <a:pt x="121507" y="1952367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943600" y="2819400"/>
                <a:ext cx="381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u="sng" dirty="0" smtClean="0"/>
                  <a:t>s</a:t>
                </a:r>
                <a:r>
                  <a:rPr lang="en-US" sz="2800" b="1" i="1" dirty="0" smtClean="0"/>
                  <a:t> </a:t>
                </a:r>
                <a:endParaRPr lang="en-US" sz="2800" b="1" i="1" u="sng" dirty="0"/>
              </a:p>
            </p:txBody>
          </p:sp>
        </p:grpSp>
      </p:grpSp>
      <p:sp>
        <p:nvSpPr>
          <p:cNvPr id="32" name="Right Arrow 31"/>
          <p:cNvSpPr/>
          <p:nvPr/>
        </p:nvSpPr>
        <p:spPr>
          <a:xfrm>
            <a:off x="2209800" y="20955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572000" y="20574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858000" y="1752600"/>
            <a:ext cx="1600200" cy="914400"/>
            <a:chOff x="5867400" y="1676400"/>
            <a:chExt cx="1600200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5867400" y="1676400"/>
              <a:ext cx="1600200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67401" y="1718103"/>
              <a:ext cx="1600199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Minimum Tree Query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00400" y="1752600"/>
            <a:ext cx="1219200" cy="914400"/>
            <a:chOff x="990600" y="1828800"/>
            <a:chExt cx="1447800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990600" y="1828800"/>
              <a:ext cx="1447800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0601" y="1870502"/>
              <a:ext cx="1447799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Tree Query</a:t>
              </a:r>
              <a:endParaRPr lang="en-US" sz="2400" dirty="0"/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4419600" y="1524000"/>
            <a:ext cx="2590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2</a:t>
            </a:r>
            <a:r>
              <a:rPr kumimoji="0" lang="en-US" sz="240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 flipH="1">
            <a:off x="3962400" y="33528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514600" y="3048000"/>
            <a:ext cx="1219200" cy="914400"/>
            <a:chOff x="990600" y="1828800"/>
            <a:chExt cx="1447800" cy="914400"/>
          </a:xfrm>
        </p:grpSpPr>
        <p:sp>
          <p:nvSpPr>
            <p:cNvPr id="49" name="Rounded Rectangle 48"/>
            <p:cNvSpPr/>
            <p:nvPr/>
          </p:nvSpPr>
          <p:spPr>
            <a:xfrm>
              <a:off x="990600" y="1828800"/>
              <a:ext cx="1447800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0601" y="1870502"/>
              <a:ext cx="1447799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Normal Form</a:t>
              </a:r>
              <a:endParaRPr lang="en-US" sz="2400" dirty="0"/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3" grpId="0" animBg="1"/>
      <p:bldP spid="46" grpId="0"/>
      <p:bldP spid="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Efficient Query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/>
              <a:t>Exp = </a:t>
            </a:r>
            <a:r>
              <a:rPr lang="en-US" sz="2400" b="1" i="1" dirty="0" smtClean="0">
                <a:solidFill>
                  <a:srgbClr val="7030A0"/>
                </a:solidFill>
              </a:rPr>
              <a:t>E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7030A0"/>
                </a:solidFill>
              </a:rPr>
              <a:t>ts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baseline="30000" dirty="0" smtClean="0"/>
              <a:t>-1</a:t>
            </a:r>
            <a:r>
              <a:rPr lang="en-US" sz="2400" b="1" i="1" dirty="0" smtClean="0"/>
              <a:t>; </a:t>
            </a:r>
            <a:r>
              <a:rPr lang="en-US" sz="2400" b="1" i="1" dirty="0" smtClean="0">
                <a:solidFill>
                  <a:srgbClr val="00B050"/>
                </a:solidFill>
              </a:rPr>
              <a:t>E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00B050"/>
                </a:solidFill>
              </a:rPr>
              <a:t>tt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r>
              <a:rPr lang="en-US" sz="2400" b="1" i="1" dirty="0" smtClean="0"/>
              <a:t> ; </a:t>
            </a:r>
            <a:r>
              <a:rPr lang="en-US" sz="2400" b="1" i="1" dirty="0" smtClean="0">
                <a:latin typeface="Symbol" pitchFamily="18" charset="2"/>
              </a:rPr>
              <a:t>P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i="1" dirty="0" smtClean="0">
                <a:solidFill>
                  <a:schemeClr val="accent2"/>
                </a:solidFill>
              </a:rPr>
              <a:t>E</a:t>
            </a:r>
            <a:r>
              <a:rPr lang="en-US" sz="2400" b="1" dirty="0" smtClean="0">
                <a:solidFill>
                  <a:schemeClr val="accent2"/>
                </a:solidFill>
              </a:rPr>
              <a:t>(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chemeClr val="accent2"/>
                </a:solidFill>
              </a:rPr>
              <a:t>rt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  <a:r>
              <a:rPr lang="en-US" sz="2400" b="1" dirty="0" smtClean="0"/>
              <a:t>)</a:t>
            </a:r>
            <a:r>
              <a:rPr lang="en-US" sz="2400" b="1" i="1" dirty="0" smtClean="0"/>
              <a:t>; </a:t>
            </a:r>
            <a:r>
              <a:rPr lang="en-US" sz="2400" b="1" i="1" dirty="0" smtClean="0">
                <a:solidFill>
                  <a:srgbClr val="3333CC"/>
                </a:solidFill>
              </a:rPr>
              <a:t>E</a:t>
            </a:r>
            <a:r>
              <a:rPr lang="en-US" sz="2400" b="1" dirty="0" smtClean="0">
                <a:solidFill>
                  <a:srgbClr val="3333CC"/>
                </a:solidFill>
              </a:rPr>
              <a:t>(</a:t>
            </a:r>
            <a:r>
              <a:rPr lang="en-US" sz="2400" b="1" i="1" dirty="0" err="1" smtClean="0">
                <a:solidFill>
                  <a:srgbClr val="3333CC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3333CC"/>
                </a:solidFill>
              </a:rPr>
              <a:t>td</a:t>
            </a:r>
            <a:r>
              <a:rPr lang="en-US" sz="2400" b="1" dirty="0" smtClean="0">
                <a:solidFill>
                  <a:srgbClr val="3333CC"/>
                </a:solidFill>
              </a:rPr>
              <a:t>)</a:t>
            </a:r>
          </a:p>
          <a:p>
            <a:pPr lvl="0">
              <a:buNone/>
              <a:defRPr/>
            </a:pPr>
            <a:r>
              <a:rPr lang="en-US" sz="2400" b="1" i="1" dirty="0" smtClean="0"/>
              <a:t>		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ts</a:t>
            </a:r>
            <a:r>
              <a:rPr lang="en-US" sz="2400" b="1" dirty="0" smtClean="0"/>
              <a:t>) , </a:t>
            </a:r>
            <a:r>
              <a:rPr lang="en-US" sz="2400" b="1" i="1" dirty="0" smtClean="0"/>
              <a:t>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tt</a:t>
            </a:r>
            <a:r>
              <a:rPr lang="en-US" sz="2400" b="1" dirty="0" smtClean="0"/>
              <a:t>),</a:t>
            </a:r>
            <a:r>
              <a:rPr lang="en-US" sz="2400" b="1" i="1" dirty="0" smtClean="0"/>
              <a:t> 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rt</a:t>
            </a:r>
            <a:r>
              <a:rPr lang="en-US" sz="2400" b="1" dirty="0" smtClean="0"/>
              <a:t>),</a:t>
            </a:r>
            <a:r>
              <a:rPr lang="en-US" sz="2400" b="1" i="1" dirty="0" smtClean="0"/>
              <a:t> E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td</a:t>
            </a:r>
            <a:r>
              <a:rPr lang="en-US" sz="2400" b="1" dirty="0" smtClean="0"/>
              <a:t>) </a:t>
            </a:r>
            <a:r>
              <a:rPr lang="en-US" sz="2400" dirty="0" smtClean="0"/>
              <a:t>are </a:t>
            </a:r>
            <a:r>
              <a:rPr lang="en-US" sz="2400" dirty="0" err="1" smtClean="0"/>
              <a:t>DPath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expressions</a:t>
            </a:r>
            <a:endParaRPr lang="en-US" sz="2000" b="1" dirty="0" smtClean="0"/>
          </a:p>
          <a:p>
            <a:pPr lvl="0">
              <a:buNone/>
              <a:defRPr/>
            </a:pPr>
            <a:endParaRPr lang="en-US" sz="200" b="1" dirty="0" smtClean="0"/>
          </a:p>
          <a:p>
            <a:r>
              <a:rPr lang="en-US" dirty="0" err="1" smtClean="0"/>
              <a:t>DPath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) queries can be evaluated via index-only plan using P(k)-</a:t>
            </a:r>
            <a:r>
              <a:rPr lang="en-US" dirty="0" err="1" smtClean="0"/>
              <a:t>Trie</a:t>
            </a:r>
            <a:r>
              <a:rPr lang="en-US" dirty="0" smtClean="0"/>
              <a:t> index. 			        [Bre08]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[Bre08]: Sofia Brenes, Yuqing Wu, Dirk Van Gucht, Pablo Santa Cruz.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Indices for Efficient XML Query Evaluation.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WebDB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2008.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eval-form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8610600" cy="762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studied</a:t>
            </a:r>
          </a:p>
          <a:p>
            <a:r>
              <a:rPr lang="en-US" dirty="0" smtClean="0"/>
              <a:t>Equivalences of query languages</a:t>
            </a:r>
          </a:p>
          <a:p>
            <a:r>
              <a:rPr lang="en-US" dirty="0" smtClean="0"/>
              <a:t>Normal form</a:t>
            </a:r>
          </a:p>
          <a:p>
            <a:r>
              <a:rPr lang="en-US" dirty="0" smtClean="0"/>
              <a:t>Resolution expressiveness</a:t>
            </a:r>
          </a:p>
          <a:p>
            <a:r>
              <a:rPr lang="en-US" dirty="0" smtClean="0"/>
              <a:t>Efficient query evaluation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Summary and discussion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435350" y="2590800"/>
          <a:ext cx="5330825" cy="458788"/>
        </p:xfrm>
        <a:graphic>
          <a:graphicData uri="http://schemas.openxmlformats.org/presentationml/2006/ole">
            <p:oleObj spid="_x0000_s35842" name="Equation" r:id="rId3" imgW="3098520" imgH="266400" progId="Equation.3">
              <p:embed/>
            </p:oleObj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Objects of study:</a:t>
            </a:r>
          </a:p>
          <a:p>
            <a:pPr lvl="1"/>
            <a:r>
              <a:rPr lang="en-US" dirty="0" smtClean="0"/>
              <a:t>XML document: a tree</a:t>
            </a:r>
          </a:p>
          <a:p>
            <a:pPr lvl="1"/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language : </a:t>
            </a:r>
          </a:p>
          <a:p>
            <a:pPr lvl="1"/>
            <a:r>
              <a:rPr lang="en-US" dirty="0" smtClean="0"/>
              <a:t>Tree queries </a:t>
            </a:r>
          </a:p>
          <a:p>
            <a:r>
              <a:rPr lang="en-US" dirty="0" smtClean="0"/>
              <a:t>Areas of study:</a:t>
            </a:r>
          </a:p>
          <a:p>
            <a:pPr lvl="1"/>
            <a:r>
              <a:rPr lang="en-US" dirty="0" smtClean="0"/>
              <a:t>Expressiveness</a:t>
            </a:r>
          </a:p>
          <a:p>
            <a:pPr lvl="1"/>
            <a:r>
              <a:rPr lang="en-US" dirty="0" smtClean="0"/>
              <a:t>Equivalence</a:t>
            </a:r>
          </a:p>
          <a:p>
            <a:pPr lvl="1"/>
            <a:r>
              <a:rPr lang="en-US" dirty="0" smtClean="0"/>
              <a:t>Normal form</a:t>
            </a:r>
          </a:p>
          <a:p>
            <a:pPr lvl="1"/>
            <a:r>
              <a:rPr lang="en-US" dirty="0" smtClean="0"/>
              <a:t>Query evaluation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Path</a:t>
            </a:r>
            <a:r>
              <a:rPr lang="en-US" baseline="30000" dirty="0" smtClean="0"/>
              <a:t>+</a:t>
            </a:r>
            <a:r>
              <a:rPr lang="en-US" dirty="0" smtClean="0"/>
              <a:t> language 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828800" y="2362200"/>
          <a:ext cx="1911350" cy="458788"/>
        </p:xfrm>
        <a:graphic>
          <a:graphicData uri="http://schemas.openxmlformats.org/presentationml/2006/ole">
            <p:oleObj spid="_x0000_s36866" name="Equation" r:id="rId3" imgW="952200" imgH="228600" progId="Equation.3">
              <p:embed/>
            </p:oleObj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Adding operators: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the results hold? </a:t>
            </a:r>
          </a:p>
          <a:p>
            <a:pPr lvl="1"/>
            <a:r>
              <a:rPr lang="en-US" dirty="0" smtClean="0"/>
              <a:t>Expressiveness</a:t>
            </a:r>
          </a:p>
          <a:p>
            <a:pPr lvl="1"/>
            <a:r>
              <a:rPr lang="en-US" dirty="0" smtClean="0"/>
              <a:t>Equivalence</a:t>
            </a:r>
          </a:p>
          <a:p>
            <a:pPr lvl="1"/>
            <a:r>
              <a:rPr lang="en-US" dirty="0" smtClean="0"/>
              <a:t>Normal form</a:t>
            </a:r>
          </a:p>
          <a:p>
            <a:pPr lvl="1"/>
            <a:r>
              <a:rPr lang="en-US" dirty="0" smtClean="0"/>
              <a:t>Query evaluation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Study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System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6200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RDB did very well in this aspect</a:t>
            </a:r>
          </a:p>
          <a:p>
            <a:r>
              <a:rPr lang="en-US" dirty="0" smtClean="0"/>
              <a:t>Our work at Indiana University</a:t>
            </a:r>
          </a:p>
          <a:p>
            <a:pPr lvl="1"/>
            <a:r>
              <a:rPr lang="en-US" dirty="0" smtClean="0"/>
              <a:t>Coupling the theoretical study of XML data and query language and the system design of XML search engines [ICDT-EROW 07] </a:t>
            </a:r>
          </a:p>
          <a:p>
            <a:pPr lvl="1"/>
            <a:r>
              <a:rPr lang="en-US" dirty="0" smtClean="0"/>
              <a:t>Coupling the partition </a:t>
            </a:r>
            <a:r>
              <a:rPr lang="en-US" dirty="0" smtClean="0"/>
              <a:t>of XML documents </a:t>
            </a:r>
            <a:r>
              <a:rPr lang="en-US" dirty="0" smtClean="0"/>
              <a:t>induced by the structure of XML document with the partition induced by fragments of XPath algebras. [DBPL 07, IS 08]</a:t>
            </a:r>
          </a:p>
          <a:p>
            <a:pPr lvl="1"/>
            <a:r>
              <a:rPr lang="en-US" dirty="0" smtClean="0"/>
              <a:t>Applying the coupling in the design of structural indices for XML [</a:t>
            </a:r>
            <a:r>
              <a:rPr lang="en-US" dirty="0" err="1" smtClean="0"/>
              <a:t>WebDB</a:t>
            </a:r>
            <a:r>
              <a:rPr lang="en-US" dirty="0" smtClean="0"/>
              <a:t> 08]</a:t>
            </a:r>
          </a:p>
          <a:p>
            <a:pPr lvl="1"/>
            <a:r>
              <a:rPr lang="en-US" dirty="0" smtClean="0"/>
              <a:t>Designing workload sensitive structural indices for XML. [in submission]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8001000" cy="1371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Yuqing Wu, Dirk Van Gucht 		Indiana University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Marc Gyssens	 			Hasselt University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Jan Paredaens				University of Antwerp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485900"/>
            <a:ext cx="86868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Study of a Positive Fragment of Path Queries: Expressiveness, Normal Form and Minimization</a:t>
            </a:r>
            <a:endParaRPr lang="en-US" sz="320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Brush Script MT" pitchFamily="66" charset="0"/>
              </a:rPr>
              <a:t>Thank you.   </a:t>
            </a:r>
          </a:p>
          <a:p>
            <a:r>
              <a:rPr lang="en-US" sz="6600" dirty="0" smtClean="0">
                <a:solidFill>
                  <a:srgbClr val="002060"/>
                </a:solidFill>
                <a:latin typeface="Brush Script MT" pitchFamily="66" charset="0"/>
              </a:rPr>
              <a:t>			Questions? </a:t>
            </a:r>
            <a:endParaRPr lang="en-US" sz="6600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2514600"/>
            <a:ext cx="8763000" cy="1550988"/>
            <a:chOff x="228600" y="1573212"/>
            <a:chExt cx="8763000" cy="12954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573212"/>
              <a:ext cx="8763000" cy="1295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6" y="1784895"/>
              <a:ext cx="8762994" cy="89970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A Study of a Positive Fragment of Path Queries: Expressiveness, Normal Form and Minimization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SIGMOD/PODS 2010	Indianapolis, Indiana, USA</a:t>
            </a:r>
          </a:p>
          <a:p>
            <a:pPr>
              <a:buNone/>
            </a:pPr>
            <a:r>
              <a:rPr lang="en-US" dirty="0" smtClean="0"/>
              <a:t>Conference date: Jun, 2010</a:t>
            </a:r>
          </a:p>
          <a:p>
            <a:pPr>
              <a:buNone/>
            </a:pPr>
            <a:r>
              <a:rPr lang="en-US" dirty="0" smtClean="0"/>
              <a:t>Deadlines: 	SIGMOD  	early Nov, 2009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PODS		early Dec, 2009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4076397" cy="180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52600" y="1676400"/>
            <a:ext cx="2971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onotype Corsiva" pitchFamily="66" charset="0"/>
              </a:rPr>
              <a:t>P</a:t>
            </a:r>
            <a:r>
              <a:rPr lang="en-US" sz="4000" dirty="0" smtClean="0"/>
              <a:t>[</a:t>
            </a:r>
            <a:r>
              <a:rPr lang="en-US" sz="4000" dirty="0" smtClean="0">
                <a:latin typeface="Monotype Corsiva" pitchFamily="66" charset="0"/>
              </a:rPr>
              <a:t>k</a:t>
            </a:r>
            <a:r>
              <a:rPr lang="en-US" sz="4000" dirty="0" smtClean="0"/>
              <a:t>]-</a:t>
            </a:r>
            <a:r>
              <a:rPr lang="en-US" sz="4000" dirty="0" err="1" smtClean="0"/>
              <a:t>Trie</a:t>
            </a:r>
            <a:r>
              <a:rPr lang="en-US" sz="4000" dirty="0" smtClean="0"/>
              <a:t> Index</a:t>
            </a:r>
            <a:endParaRPr lang="en-US" sz="40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477000" y="304800"/>
          <a:ext cx="2009904" cy="2057400"/>
        </p:xfrm>
        <a:graphic>
          <a:graphicData uri="http://schemas.openxmlformats.org/presentationml/2006/ole">
            <p:oleObj spid="_x0000_s103426" name="Visio" r:id="rId3" imgW="2755080" imgH="2818800" progId="Visio.Drawing.11">
              <p:embed/>
            </p:oleObj>
          </a:graphicData>
        </a:graphic>
      </p:graphicFrame>
      <p:sp>
        <p:nvSpPr>
          <p:cNvPr id="13" name="Content Placeholder 5"/>
          <p:cNvSpPr txBox="1">
            <a:spLocks/>
          </p:cNvSpPr>
          <p:nvPr/>
        </p:nvSpPr>
        <p:spPr>
          <a:xfrm>
            <a:off x="1143000" y="1371600"/>
            <a:ext cx="4965192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track of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P</a:t>
            </a:r>
            <a:r>
              <a:rPr lang="en-US" sz="2400" dirty="0" smtClean="0"/>
              <a:t>[</a:t>
            </a:r>
            <a:r>
              <a:rPr lang="en-US" sz="2400" dirty="0" smtClean="0">
                <a:latin typeface="Monotype Corsiva" pitchFamily="66" charset="0"/>
              </a:rPr>
              <a:t>k</a:t>
            </a:r>
            <a:r>
              <a:rPr lang="en-US" sz="2400" dirty="0" smtClean="0"/>
              <a:t>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-partitions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reverse label path as key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2590800"/>
            <a:ext cx="5486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86400" y="2514600"/>
          <a:ext cx="3657600" cy="3551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85800"/>
                <a:gridCol w="2362200"/>
              </a:tblGrid>
              <a:tr h="914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otype Corsiva" pitchFamily="66" charset="0"/>
                        </a:rPr>
                        <a:t>P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en-US" sz="1600" dirty="0" smtClean="0">
                          <a:effectLst/>
                          <a:latin typeface="Monotype Corsiva" pitchFamily="66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(A)</a:t>
                      </a:r>
                    </a:p>
                    <a:p>
                      <a:r>
                        <a:rPr lang="en-US" sz="1200" dirty="0" smtClean="0"/>
                        <a:t>(B)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(C)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(D)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kumimoji="0"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{(D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</a:txBody>
                  <a:tcPr/>
                </a:tc>
              </a:tr>
              <a:tr h="112072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(A,A)</a:t>
                      </a:r>
                    </a:p>
                    <a:p>
                      <a:r>
                        <a:rPr lang="en-US" sz="1200" dirty="0" smtClean="0"/>
                        <a:t>(A,B)</a:t>
                      </a:r>
                    </a:p>
                    <a:p>
                      <a:r>
                        <a:rPr lang="en-US" sz="1200" dirty="0" smtClean="0"/>
                        <a:t>(B,B)</a:t>
                      </a:r>
                    </a:p>
                    <a:p>
                      <a:r>
                        <a:rPr lang="en-US" sz="1200" dirty="0" smtClean="0"/>
                        <a:t>(B,C)</a:t>
                      </a:r>
                    </a:p>
                    <a:p>
                      <a:r>
                        <a:rPr lang="en-US" sz="1200" dirty="0" smtClean="0"/>
                        <a:t>(B,D)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</a:txBody>
                  <a:tcPr/>
                </a:tc>
              </a:tr>
              <a:tr h="124159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(A,A,B)</a:t>
                      </a:r>
                    </a:p>
                    <a:p>
                      <a:r>
                        <a:rPr lang="en-US" sz="1200" dirty="0" smtClean="0"/>
                        <a:t>(A,B,B)</a:t>
                      </a:r>
                    </a:p>
                    <a:p>
                      <a:r>
                        <a:rPr lang="en-US" sz="1200" dirty="0" smtClean="0"/>
                        <a:t>(A,B,C)</a:t>
                      </a:r>
                    </a:p>
                    <a:p>
                      <a:r>
                        <a:rPr lang="en-US" sz="1200" dirty="0" smtClean="0"/>
                        <a:t>(A,B,D)</a:t>
                      </a:r>
                    </a:p>
                    <a:p>
                      <a:r>
                        <a:rPr lang="en-US" sz="1200" dirty="0" smtClean="0"/>
                        <a:t>(B,B,C)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kumimoji="0"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{(A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{(B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kumimoji="0" lang="en-US" sz="1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)}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Query Evaluation with </a:t>
            </a:r>
            <a:r>
              <a:rPr lang="en-US" sz="4000" dirty="0" smtClean="0">
                <a:latin typeface="Monotype Corsiva" pitchFamily="66" charset="0"/>
              </a:rPr>
              <a:t>P</a:t>
            </a:r>
            <a:r>
              <a:rPr lang="en-US" sz="4000" dirty="0" smtClean="0"/>
              <a:t>[</a:t>
            </a:r>
            <a:r>
              <a:rPr lang="en-US" sz="4000" dirty="0" smtClean="0">
                <a:latin typeface="Monotype Corsiva" pitchFamily="66" charset="0"/>
              </a:rPr>
              <a:t>k</a:t>
            </a:r>
            <a:r>
              <a:rPr lang="en-US" sz="4000" dirty="0" smtClean="0"/>
              <a:t>]-</a:t>
            </a:r>
            <a:r>
              <a:rPr lang="en-US" sz="4000" dirty="0" err="1" smtClean="0"/>
              <a:t>Trie</a:t>
            </a:r>
            <a:r>
              <a:rPr lang="en-US" sz="4000" dirty="0" smtClean="0"/>
              <a:t> Index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447800"/>
            <a:ext cx="4965192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Query 1: //A/B/C</a:t>
            </a:r>
            <a:endParaRPr lang="en-US" sz="2400" dirty="0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677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677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6"/>
          <p:cNvGrpSpPr/>
          <p:nvPr/>
        </p:nvGrpSpPr>
        <p:grpSpPr>
          <a:xfrm>
            <a:off x="6858000" y="2286000"/>
            <a:ext cx="1600200" cy="914400"/>
            <a:chOff x="1371600" y="3124200"/>
            <a:chExt cx="2133600" cy="1295400"/>
          </a:xfrm>
          <a:solidFill>
            <a:srgbClr val="FFCCCC"/>
          </a:solidFill>
        </p:grpSpPr>
        <p:sp>
          <p:nvSpPr>
            <p:cNvPr id="8" name="Oval 7"/>
            <p:cNvSpPr/>
            <p:nvPr/>
          </p:nvSpPr>
          <p:spPr>
            <a:xfrm>
              <a:off x="1371600" y="3124200"/>
              <a:ext cx="685800" cy="5334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3886200"/>
              <a:ext cx="685800" cy="5334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3886200"/>
              <a:ext cx="685800" cy="5334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858000" y="1066800"/>
          <a:ext cx="2009904" cy="2057400"/>
        </p:xfrm>
        <a:graphic>
          <a:graphicData uri="http://schemas.openxmlformats.org/presentationml/2006/ole">
            <p:oleObj spid="_x0000_s104450" name="Visio" r:id="rId5" imgW="2755080" imgH="2818800" progId="Visio.Drawing.11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Query Evaluation with </a:t>
            </a:r>
            <a:r>
              <a:rPr lang="en-US" sz="4000" dirty="0" smtClean="0">
                <a:latin typeface="Monotype Corsiva" pitchFamily="66" charset="0"/>
              </a:rPr>
              <a:t>P</a:t>
            </a:r>
            <a:r>
              <a:rPr lang="en-US" sz="4000" dirty="0" smtClean="0"/>
              <a:t>[</a:t>
            </a:r>
            <a:r>
              <a:rPr lang="en-US" sz="4000" dirty="0" smtClean="0">
                <a:latin typeface="Monotype Corsiva" pitchFamily="66" charset="0"/>
              </a:rPr>
              <a:t>k</a:t>
            </a:r>
            <a:r>
              <a:rPr lang="en-US" sz="4000" dirty="0" smtClean="0"/>
              <a:t>]-</a:t>
            </a:r>
            <a:r>
              <a:rPr lang="en-US" sz="4000" dirty="0" err="1" smtClean="0"/>
              <a:t>Trie</a:t>
            </a:r>
            <a:r>
              <a:rPr lang="en-US" sz="4000" dirty="0" smtClean="0"/>
              <a:t> Index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447800"/>
            <a:ext cx="4965192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Query 2: //B/C</a:t>
            </a:r>
            <a:endParaRPr lang="en-US" sz="2400" dirty="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677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677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1"/>
          <p:cNvGrpSpPr/>
          <p:nvPr/>
        </p:nvGrpSpPr>
        <p:grpSpPr>
          <a:xfrm>
            <a:off x="6781800" y="2209800"/>
            <a:ext cx="2057400" cy="952500"/>
            <a:chOff x="6324600" y="1981200"/>
            <a:chExt cx="2133600" cy="952500"/>
          </a:xfrm>
        </p:grpSpPr>
        <p:sp>
          <p:nvSpPr>
            <p:cNvPr id="13" name="Oval 12"/>
            <p:cNvSpPr/>
            <p:nvPr/>
          </p:nvSpPr>
          <p:spPr>
            <a:xfrm>
              <a:off x="6477000" y="2552700"/>
              <a:ext cx="609600" cy="381000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91400" y="2552700"/>
              <a:ext cx="609600" cy="381000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848600" y="2552700"/>
              <a:ext cx="609600" cy="381000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324600" y="1981200"/>
              <a:ext cx="609600" cy="381000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858000" y="1066800"/>
          <a:ext cx="2009904" cy="2057400"/>
        </p:xfrm>
        <a:graphic>
          <a:graphicData uri="http://schemas.openxmlformats.org/presentationml/2006/ole">
            <p:oleObj spid="_x0000_s105474" name="Visio" r:id="rId5" imgW="2755080" imgH="2818800" progId="Visio.Drawing.11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Query Evaluation with </a:t>
            </a:r>
            <a:r>
              <a:rPr lang="en-US" sz="4000" dirty="0" smtClean="0">
                <a:latin typeface="Monotype Corsiva" pitchFamily="66" charset="0"/>
              </a:rPr>
              <a:t>P</a:t>
            </a:r>
            <a:r>
              <a:rPr lang="en-US" sz="4000" dirty="0" smtClean="0"/>
              <a:t>[</a:t>
            </a:r>
            <a:r>
              <a:rPr lang="en-US" sz="4000" dirty="0" smtClean="0">
                <a:latin typeface="Monotype Corsiva" pitchFamily="66" charset="0"/>
              </a:rPr>
              <a:t>k</a:t>
            </a:r>
            <a:r>
              <a:rPr lang="en-US" sz="4000" dirty="0" smtClean="0"/>
              <a:t>]-</a:t>
            </a:r>
            <a:r>
              <a:rPr lang="en-US" sz="4000" dirty="0" err="1" smtClean="0"/>
              <a:t>Trie</a:t>
            </a:r>
            <a:r>
              <a:rPr lang="en-US" sz="4000" dirty="0" smtClean="0"/>
              <a:t> Index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143000"/>
            <a:ext cx="4965192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Query 3: //A/B[./D]/C</a:t>
            </a:r>
            <a:endParaRPr 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676400"/>
            <a:ext cx="4786332" cy="838200"/>
          </a:xfrm>
          <a:prstGeom prst="rect">
            <a:avLst/>
          </a:prstGeom>
          <a:noFill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677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146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029450" y="2823882"/>
            <a:ext cx="514350" cy="376518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858000" y="1066800"/>
          <a:ext cx="2009904" cy="2057400"/>
        </p:xfrm>
        <a:graphic>
          <a:graphicData uri="http://schemas.openxmlformats.org/presentationml/2006/ole">
            <p:oleObj spid="_x0000_s106498" name="Visio" r:id="rId6" imgW="2755080" imgH="2818800" progId="Visio.Drawing.11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Query Evaluation with </a:t>
            </a:r>
            <a:r>
              <a:rPr lang="en-US" sz="4000" dirty="0" smtClean="0">
                <a:latin typeface="Monotype Corsiva" pitchFamily="66" charset="0"/>
              </a:rPr>
              <a:t>P</a:t>
            </a:r>
            <a:r>
              <a:rPr lang="en-US" sz="4000" dirty="0" smtClean="0"/>
              <a:t>[</a:t>
            </a:r>
            <a:r>
              <a:rPr lang="en-US" sz="4000" dirty="0" smtClean="0">
                <a:latin typeface="Monotype Corsiva" pitchFamily="66" charset="0"/>
              </a:rPr>
              <a:t>k</a:t>
            </a:r>
            <a:r>
              <a:rPr lang="en-US" sz="4000" dirty="0" smtClean="0"/>
              <a:t>]-</a:t>
            </a:r>
            <a:r>
              <a:rPr lang="en-US" sz="4000" dirty="0" err="1" smtClean="0"/>
              <a:t>Trie</a:t>
            </a:r>
            <a:r>
              <a:rPr lang="en-US" sz="4000" dirty="0" smtClean="0"/>
              <a:t> Index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143000"/>
            <a:ext cx="4965192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Query 3: //A/B[./D]/C</a:t>
            </a:r>
            <a:endParaRPr lang="en-US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600200"/>
            <a:ext cx="4495800" cy="802821"/>
          </a:xfrm>
          <a:prstGeom prst="rect">
            <a:avLst/>
          </a:prstGeom>
          <a:noFill/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677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5146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029450" y="2823882"/>
            <a:ext cx="514350" cy="376518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858000" y="1066800"/>
          <a:ext cx="2009904" cy="2057400"/>
        </p:xfrm>
        <a:graphic>
          <a:graphicData uri="http://schemas.openxmlformats.org/presentationml/2006/ole">
            <p:oleObj spid="_x0000_s107522" name="Visio" r:id="rId6" imgW="2755080" imgH="2818800" progId="Visio.Drawing.11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studied</a:t>
            </a:r>
          </a:p>
          <a:p>
            <a:r>
              <a:rPr lang="en-US" dirty="0" smtClean="0"/>
              <a:t>Equivalences of query languages</a:t>
            </a:r>
          </a:p>
          <a:p>
            <a:r>
              <a:rPr lang="en-US" dirty="0" smtClean="0"/>
              <a:t>Normal form</a:t>
            </a:r>
          </a:p>
          <a:p>
            <a:r>
              <a:rPr lang="en-US" dirty="0" smtClean="0"/>
              <a:t>Resolution expressiveness</a:t>
            </a:r>
          </a:p>
          <a:p>
            <a:r>
              <a:rPr lang="en-US" dirty="0" smtClean="0"/>
              <a:t>Efficient query evaluation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What we studied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XML documents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Path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algebra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Tree queries</a:t>
            </a:r>
          </a:p>
          <a:p>
            <a:r>
              <a:rPr lang="en-US" dirty="0" smtClean="0"/>
              <a:t>Equivalences of query languages</a:t>
            </a:r>
          </a:p>
          <a:p>
            <a:r>
              <a:rPr lang="en-US" dirty="0" smtClean="0"/>
              <a:t>Normal form</a:t>
            </a:r>
          </a:p>
          <a:p>
            <a:r>
              <a:rPr lang="en-US" dirty="0" smtClean="0"/>
              <a:t>Resolution expressiveness</a:t>
            </a:r>
          </a:p>
          <a:p>
            <a:r>
              <a:rPr lang="en-US" dirty="0" smtClean="0"/>
              <a:t>Efficient query evaluation</a:t>
            </a:r>
          </a:p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95800" cy="4572000"/>
          </a:xfrm>
        </p:spPr>
        <p:txBody>
          <a:bodyPr/>
          <a:lstStyle/>
          <a:p>
            <a:r>
              <a:rPr lang="en-US" dirty="0" smtClean="0"/>
              <a:t>A labeled tree (</a:t>
            </a:r>
            <a:r>
              <a:rPr lang="en-US" i="1" dirty="0" smtClean="0"/>
              <a:t>V, Ed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), where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 is the set of nodes</a:t>
            </a:r>
          </a:p>
          <a:p>
            <a:pPr lvl="1"/>
            <a:r>
              <a:rPr lang="en-US" i="1" dirty="0" smtClean="0"/>
              <a:t>Ed</a:t>
            </a:r>
            <a:r>
              <a:rPr lang="en-US" dirty="0" smtClean="0"/>
              <a:t> is the set of edges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: V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Brush Script MT" pitchFamily="66" charset="0"/>
                <a:sym typeface="Wingdings" pitchFamily="2" charset="2"/>
              </a:rPr>
              <a:t>L </a:t>
            </a:r>
            <a:r>
              <a:rPr lang="en-US" dirty="0" smtClean="0"/>
              <a:t> is a node-labeling function.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048000" cy="23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en-US" sz="2000" dirty="0" smtClean="0">
              <a:latin typeface="Antique Olive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for $</a:t>
            </a:r>
            <a:r>
              <a:rPr lang="en-US" sz="2000" dirty="0" err="1" smtClean="0">
                <a:latin typeface="Antique Olive" pitchFamily="34" charset="0"/>
              </a:rPr>
              <a:t>i</a:t>
            </a:r>
            <a:r>
              <a:rPr lang="en-US" sz="2000" dirty="0" smtClean="0">
                <a:latin typeface="Antique Olive" pitchFamily="34" charset="0"/>
              </a:rPr>
              <a:t> in doc(…)//a/b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	for $j in $</a:t>
            </a:r>
            <a:r>
              <a:rPr lang="en-US" sz="2000" dirty="0" err="1" smtClean="0">
                <a:latin typeface="Antique Olive" pitchFamily="34" charset="0"/>
              </a:rPr>
              <a:t>i/c</a:t>
            </a:r>
            <a:r>
              <a:rPr lang="en-US" sz="2000" dirty="0" smtClean="0">
                <a:latin typeface="Antique Olive" pitchFamily="34" charset="0"/>
              </a:rPr>
              <a:t>/*/d[e]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		for $k in $j/*/f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return ($</a:t>
            </a:r>
            <a:r>
              <a:rPr lang="en-US" sz="2000" dirty="0" err="1" smtClean="0">
                <a:latin typeface="Antique Olive" pitchFamily="34" charset="0"/>
              </a:rPr>
              <a:t>i</a:t>
            </a:r>
            <a:r>
              <a:rPr lang="en-US" sz="2000" dirty="0" smtClean="0">
                <a:latin typeface="Antique Olive" pitchFamily="34" charset="0"/>
              </a:rPr>
              <a:t>, $k)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intersect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for $</a:t>
            </a:r>
            <a:r>
              <a:rPr lang="en-US" sz="2000" dirty="0" err="1" smtClean="0">
                <a:latin typeface="Antique Olive" pitchFamily="34" charset="0"/>
              </a:rPr>
              <a:t>i</a:t>
            </a:r>
            <a:r>
              <a:rPr lang="en-US" sz="2000" dirty="0" smtClean="0">
                <a:latin typeface="Antique Olive" pitchFamily="34" charset="0"/>
              </a:rPr>
              <a:t> in doc(…)//a/b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	for $j in $</a:t>
            </a:r>
            <a:r>
              <a:rPr lang="en-US" sz="2000" dirty="0" err="1" smtClean="0">
                <a:latin typeface="Antique Olive" pitchFamily="34" charset="0"/>
              </a:rPr>
              <a:t>i/c</a:t>
            </a:r>
            <a:r>
              <a:rPr lang="en-US" sz="2000" dirty="0" smtClean="0">
                <a:latin typeface="Antique Olive" pitchFamily="34" charset="0"/>
              </a:rPr>
              <a:t>/</a:t>
            </a:r>
            <a:r>
              <a:rPr lang="en-US" sz="2000" dirty="0" err="1" smtClean="0">
                <a:latin typeface="Antique Olive" pitchFamily="34" charset="0"/>
              </a:rPr>
              <a:t>a/d</a:t>
            </a:r>
            <a:r>
              <a:rPr lang="en-US" sz="2000" dirty="0" smtClean="0">
                <a:latin typeface="Antique Olive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		for $k in $j/c/f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Antique Olive" pitchFamily="34" charset="0"/>
              </a:rPr>
              <a:t>return ($</a:t>
            </a:r>
            <a:r>
              <a:rPr lang="en-US" sz="2000" dirty="0" err="1" smtClean="0">
                <a:latin typeface="Antique Olive" pitchFamily="34" charset="0"/>
              </a:rPr>
              <a:t>i</a:t>
            </a:r>
            <a:r>
              <a:rPr lang="en-US" sz="2000" dirty="0" smtClean="0">
                <a:latin typeface="Antique Olive" pitchFamily="34" charset="0"/>
              </a:rPr>
              <a:t>, $k)</a:t>
            </a:r>
            <a:endParaRPr lang="en-US" sz="2000" dirty="0">
              <a:latin typeface="Antique Olive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3048000" cy="23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</a:t>
            </a:r>
            <a:r>
              <a:rPr lang="en-US" baseline="30000" dirty="0" smtClean="0"/>
              <a:t>+</a:t>
            </a:r>
            <a:r>
              <a:rPr lang="en-US" dirty="0" smtClean="0"/>
              <a:t> Algebra – Path Semantics </a:t>
            </a:r>
            <a:endParaRPr lang="en-US" dirty="0"/>
          </a:p>
        </p:txBody>
      </p:sp>
      <p:pic>
        <p:nvPicPr>
          <p:cNvPr id="10" name="Content Placeholder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46600" y="3175000"/>
            <a:ext cx="50800" cy="50800"/>
          </a:xfrm>
          <a:prstGeom prst="rect">
            <a:avLst/>
          </a:prstGeom>
        </p:spPr>
      </p:pic>
      <p:graphicFrame>
        <p:nvGraphicFramePr>
          <p:cNvPr id="11" name="Content Placeholder 3"/>
          <p:cNvGraphicFramePr>
            <a:graphicFrameLocks noChangeAspect="1"/>
          </p:cNvGraphicFramePr>
          <p:nvPr/>
        </p:nvGraphicFramePr>
        <p:xfrm>
          <a:off x="2438399" y="1600200"/>
          <a:ext cx="4038601" cy="1300568"/>
        </p:xfrm>
        <a:graphic>
          <a:graphicData uri="http://schemas.openxmlformats.org/presentationml/2006/ole">
            <p:oleObj spid="_x0000_s1029" name="Equation" r:id="rId5" imgW="2108160" imgH="69840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362200" y="2895600"/>
          <a:ext cx="1568450" cy="914400"/>
        </p:xfrm>
        <a:graphic>
          <a:graphicData uri="http://schemas.openxmlformats.org/presentationml/2006/ole">
            <p:oleObj spid="_x0000_s1030" name="Equation" r:id="rId6" imgW="825480" imgH="48240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676400" y="3886200"/>
          <a:ext cx="4876800" cy="1736762"/>
        </p:xfrm>
        <a:graphic>
          <a:graphicData uri="http://schemas.openxmlformats.org/presentationml/2006/ole">
            <p:oleObj spid="_x0000_s1031" name="Equation" r:id="rId7" imgW="2565360" imgH="9144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ELANIE@YOUEKLMFUVWXY5MI" val="34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\begin{equation}&#10;\pi&#10;\end{equation}&#10;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\begin{equation}&#10;\pi&#10;\end{equation}&#10;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\begin{equation}&#10;\pi&#10;\end{equation}&#10;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5214</TotalTime>
  <Words>1631</Words>
  <Application>Microsoft Office PowerPoint</Application>
  <PresentationFormat>On-screen Show (4:3)</PresentationFormat>
  <Paragraphs>464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Arial</vt:lpstr>
      <vt:lpstr>Perpetua</vt:lpstr>
      <vt:lpstr>Wingdings 2</vt:lpstr>
      <vt:lpstr>Franklin Gothic Book</vt:lpstr>
      <vt:lpstr>CMMI10</vt:lpstr>
      <vt:lpstr>CMR10</vt:lpstr>
      <vt:lpstr>Wingdings</vt:lpstr>
      <vt:lpstr>Symbol</vt:lpstr>
      <vt:lpstr>Brush Script MT</vt:lpstr>
      <vt:lpstr>Antique Olive</vt:lpstr>
      <vt:lpstr>Berlin Sans FB Demi</vt:lpstr>
      <vt:lpstr>Monotype Corsiva</vt:lpstr>
      <vt:lpstr>Calibri</vt:lpstr>
      <vt:lpstr>Equity</vt:lpstr>
      <vt:lpstr>Microsoft Equation 3.0</vt:lpstr>
      <vt:lpstr>Equation</vt:lpstr>
      <vt:lpstr>Visio</vt:lpstr>
      <vt:lpstr>A Study of a Positive Fragment of Path Queries: Expressiveness, Normal Form and Minimization</vt:lpstr>
      <vt:lpstr>Research in XML</vt:lpstr>
      <vt:lpstr>Research in XML</vt:lpstr>
      <vt:lpstr>Theoretical Study  System Design </vt:lpstr>
      <vt:lpstr>Outline</vt:lpstr>
      <vt:lpstr>Outline</vt:lpstr>
      <vt:lpstr>XML Documents</vt:lpstr>
      <vt:lpstr>Querying XML Document</vt:lpstr>
      <vt:lpstr>Path+ Algebra – Path Semantics </vt:lpstr>
      <vt:lpstr>Path+ Expression – An Example </vt:lpstr>
      <vt:lpstr>Interesting  Sub-languages</vt:lpstr>
      <vt:lpstr>Tree Query for XML </vt:lpstr>
      <vt:lpstr>Outline</vt:lpstr>
      <vt:lpstr>Equivalences of Query Languages</vt:lpstr>
      <vt:lpstr>Path+ Expression  Tree Query T</vt:lpstr>
      <vt:lpstr>Transformation of Composition</vt:lpstr>
      <vt:lpstr>Transformation of Intersection</vt:lpstr>
      <vt:lpstr>Tree Query T  Path+ Expression</vt:lpstr>
      <vt:lpstr>Tree Query T  Path+ Expression</vt:lpstr>
      <vt:lpstr>Tree Query T  Path+ Expression</vt:lpstr>
      <vt:lpstr>Tree Query T  Path+ Expression</vt:lpstr>
      <vt:lpstr>Tree Query T  Path+ Expression</vt:lpstr>
      <vt:lpstr>Equivalences of Query Languages</vt:lpstr>
      <vt:lpstr>Outline</vt:lpstr>
      <vt:lpstr>Normal Form </vt:lpstr>
      <vt:lpstr>Normal Form</vt:lpstr>
      <vt:lpstr>Outline</vt:lpstr>
      <vt:lpstr>Resolution Expressiveness</vt:lpstr>
      <vt:lpstr>Expression Equivalence </vt:lpstr>
      <vt:lpstr>1-equivalence </vt:lpstr>
      <vt:lpstr>Resolution Expressiveness</vt:lpstr>
      <vt:lpstr>Outline</vt:lpstr>
      <vt:lpstr>Tree Query Minimization</vt:lpstr>
      <vt:lpstr>Tree Query Minimization </vt:lpstr>
      <vt:lpstr>Efficient Query Evaluation </vt:lpstr>
      <vt:lpstr>Efficient Query Evaluation</vt:lpstr>
      <vt:lpstr>Outline</vt:lpstr>
      <vt:lpstr>Summary</vt:lpstr>
      <vt:lpstr>Extending the Path+ language </vt:lpstr>
      <vt:lpstr>A Study of a Positive Fragment of Path Queries: Expressiveness, Normal Form and Minimization</vt:lpstr>
      <vt:lpstr>Slide 41</vt:lpstr>
      <vt:lpstr>P[k]-Trie Index</vt:lpstr>
      <vt:lpstr>Query Evaluation with P[k]-Trie Index</vt:lpstr>
      <vt:lpstr>Query Evaluation with P[k]-Trie Index</vt:lpstr>
      <vt:lpstr>Query Evaluation with P[k]-Trie Index</vt:lpstr>
      <vt:lpstr>Query Evaluation with P[k]-Trie Index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a Positive Fragment of Path Queries: Expressiveness, Normal Form and Minimization</dc:title>
  <dc:creator/>
  <cp:lastModifiedBy>Computer Science</cp:lastModifiedBy>
  <cp:revision>293</cp:revision>
  <dcterms:created xsi:type="dcterms:W3CDTF">2006-08-16T00:00:00Z</dcterms:created>
  <dcterms:modified xsi:type="dcterms:W3CDTF">2009-07-09T00:47:43Z</dcterms:modified>
</cp:coreProperties>
</file>